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77" r:id="rId3"/>
    <p:sldId id="372" r:id="rId4"/>
    <p:sldId id="362" r:id="rId5"/>
    <p:sldId id="363" r:id="rId6"/>
    <p:sldId id="361" r:id="rId7"/>
    <p:sldId id="364" r:id="rId8"/>
    <p:sldId id="365" r:id="rId9"/>
    <p:sldId id="367" r:id="rId10"/>
    <p:sldId id="368" r:id="rId11"/>
    <p:sldId id="369" r:id="rId12"/>
    <p:sldId id="299" r:id="rId13"/>
    <p:sldId id="287" r:id="rId14"/>
    <p:sldId id="279" r:id="rId15"/>
    <p:sldId id="298" r:id="rId16"/>
    <p:sldId id="373" r:id="rId17"/>
    <p:sldId id="378" r:id="rId18"/>
    <p:sldId id="3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i Britt" userId="2e0d3376-b0df-4239-b91b-837245fe7041" providerId="ADAL" clId="{9B4B5059-F02F-43A4-8C98-7409B98DBFD5}"/>
    <pc:docChg chg="modSld">
      <pc:chgData name="Tammi Britt" userId="2e0d3376-b0df-4239-b91b-837245fe7041" providerId="ADAL" clId="{9B4B5059-F02F-43A4-8C98-7409B98DBFD5}" dt="2023-06-20T16:31:18.269" v="54" actId="20577"/>
      <pc:docMkLst>
        <pc:docMk/>
      </pc:docMkLst>
      <pc:sldChg chg="modSp mod">
        <pc:chgData name="Tammi Britt" userId="2e0d3376-b0df-4239-b91b-837245fe7041" providerId="ADAL" clId="{9B4B5059-F02F-43A4-8C98-7409B98DBFD5}" dt="2023-06-20T16:29:55.459" v="50" actId="20577"/>
        <pc:sldMkLst>
          <pc:docMk/>
          <pc:sldMk cId="1530479494" sldId="298"/>
        </pc:sldMkLst>
        <pc:spChg chg="mod">
          <ac:chgData name="Tammi Britt" userId="2e0d3376-b0df-4239-b91b-837245fe7041" providerId="ADAL" clId="{9B4B5059-F02F-43A4-8C98-7409B98DBFD5}" dt="2023-06-20T16:29:55.459" v="50" actId="20577"/>
          <ac:spMkLst>
            <pc:docMk/>
            <pc:sldMk cId="1530479494" sldId="298"/>
            <ac:spMk id="6" creationId="{00000000-0000-0000-0000-000000000000}"/>
          </ac:spMkLst>
        </pc:spChg>
      </pc:sldChg>
      <pc:sldChg chg="modSp mod">
        <pc:chgData name="Tammi Britt" userId="2e0d3376-b0df-4239-b91b-837245fe7041" providerId="ADAL" clId="{9B4B5059-F02F-43A4-8C98-7409B98DBFD5}" dt="2023-06-07T16:29:57.773" v="9" actId="20577"/>
        <pc:sldMkLst>
          <pc:docMk/>
          <pc:sldMk cId="826707813" sldId="361"/>
        </pc:sldMkLst>
        <pc:spChg chg="mod">
          <ac:chgData name="Tammi Britt" userId="2e0d3376-b0df-4239-b91b-837245fe7041" providerId="ADAL" clId="{9B4B5059-F02F-43A4-8C98-7409B98DBFD5}" dt="2023-06-07T16:29:57.773" v="9" actId="20577"/>
          <ac:spMkLst>
            <pc:docMk/>
            <pc:sldMk cId="826707813" sldId="361"/>
            <ac:spMk id="3" creationId="{9AD38C64-A38E-407F-9E0E-8B01F4A49A43}"/>
          </ac:spMkLst>
        </pc:spChg>
      </pc:sldChg>
      <pc:sldChg chg="modSp mod">
        <pc:chgData name="Tammi Britt" userId="2e0d3376-b0df-4239-b91b-837245fe7041" providerId="ADAL" clId="{9B4B5059-F02F-43A4-8C98-7409B98DBFD5}" dt="2023-06-07T16:30:08.667" v="19" actId="20577"/>
        <pc:sldMkLst>
          <pc:docMk/>
          <pc:sldMk cId="1168410406" sldId="364"/>
        </pc:sldMkLst>
        <pc:spChg chg="mod">
          <ac:chgData name="Tammi Britt" userId="2e0d3376-b0df-4239-b91b-837245fe7041" providerId="ADAL" clId="{9B4B5059-F02F-43A4-8C98-7409B98DBFD5}" dt="2023-06-07T16:30:08.667" v="19" actId="20577"/>
          <ac:spMkLst>
            <pc:docMk/>
            <pc:sldMk cId="1168410406" sldId="364"/>
            <ac:spMk id="3" creationId="{1A2A8B7D-C0EA-4215-8902-D5BD5467EF2F}"/>
          </ac:spMkLst>
        </pc:spChg>
      </pc:sldChg>
      <pc:sldChg chg="modSp mod">
        <pc:chgData name="Tammi Britt" userId="2e0d3376-b0df-4239-b91b-837245fe7041" providerId="ADAL" clId="{9B4B5059-F02F-43A4-8C98-7409B98DBFD5}" dt="2023-06-07T16:32:04.130" v="28" actId="20577"/>
        <pc:sldMkLst>
          <pc:docMk/>
          <pc:sldMk cId="3111187952" sldId="369"/>
        </pc:sldMkLst>
        <pc:spChg chg="mod">
          <ac:chgData name="Tammi Britt" userId="2e0d3376-b0df-4239-b91b-837245fe7041" providerId="ADAL" clId="{9B4B5059-F02F-43A4-8C98-7409B98DBFD5}" dt="2023-06-07T16:32:04.130" v="28" actId="20577"/>
          <ac:spMkLst>
            <pc:docMk/>
            <pc:sldMk cId="3111187952" sldId="369"/>
            <ac:spMk id="2" creationId="{CBA33C97-9BEC-4AC6-B96E-235E7D6448EE}"/>
          </ac:spMkLst>
        </pc:spChg>
      </pc:sldChg>
      <pc:sldChg chg="modSp mod">
        <pc:chgData name="Tammi Britt" userId="2e0d3376-b0df-4239-b91b-837245fe7041" providerId="ADAL" clId="{9B4B5059-F02F-43A4-8C98-7409B98DBFD5}" dt="2023-06-20T16:31:18.269" v="54" actId="20577"/>
        <pc:sldMkLst>
          <pc:docMk/>
          <pc:sldMk cId="1661027990" sldId="370"/>
        </pc:sldMkLst>
        <pc:spChg chg="mod">
          <ac:chgData name="Tammi Britt" userId="2e0d3376-b0df-4239-b91b-837245fe7041" providerId="ADAL" clId="{9B4B5059-F02F-43A4-8C98-7409B98DBFD5}" dt="2023-06-20T16:31:18.269" v="54" actId="20577"/>
          <ac:spMkLst>
            <pc:docMk/>
            <pc:sldMk cId="1661027990" sldId="370"/>
            <ac:spMk id="2" creationId="{CBA33C97-9BEC-4AC6-B96E-235E7D6448EE}"/>
          </ac:spMkLst>
        </pc:spChg>
      </pc:sldChg>
      <pc:sldChg chg="modSp mod">
        <pc:chgData name="Tammi Britt" userId="2e0d3376-b0df-4239-b91b-837245fe7041" providerId="ADAL" clId="{9B4B5059-F02F-43A4-8C98-7409B98DBFD5}" dt="2023-06-20T16:30:47.797" v="52" actId="20577"/>
        <pc:sldMkLst>
          <pc:docMk/>
          <pc:sldMk cId="1931342232" sldId="378"/>
        </pc:sldMkLst>
        <pc:spChg chg="mod">
          <ac:chgData name="Tammi Britt" userId="2e0d3376-b0df-4239-b91b-837245fe7041" providerId="ADAL" clId="{9B4B5059-F02F-43A4-8C98-7409B98DBFD5}" dt="2023-06-20T16:30:47.797" v="52" actId="20577"/>
          <ac:spMkLst>
            <pc:docMk/>
            <pc:sldMk cId="1931342232" sldId="378"/>
            <ac:spMk id="2" creationId="{475CFCED-1F83-215E-83D8-B2AB648FC8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7" t="14913" r="35912" b="744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" t="10426" r="-1" b="6524"/>
          <a:stretch/>
        </p:blipFill>
        <p:spPr>
          <a:xfrm>
            <a:off x="0" y="0"/>
            <a:ext cx="8041342" cy="68675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3570" y="1604851"/>
            <a:ext cx="5475199" cy="22529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800" b="1" i="0" baseline="0">
                <a:solidFill>
                  <a:schemeClr val="bg1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presentation title slide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432612" y="-174812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5338482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0720" y="4036890"/>
            <a:ext cx="5248830" cy="4349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0" y="5052520"/>
            <a:ext cx="2203455" cy="10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67" t="93" r="7767" b="-93"/>
          <a:stretch/>
        </p:blipFill>
        <p:spPr>
          <a:xfrm>
            <a:off x="1844843" y="3436"/>
            <a:ext cx="10337546" cy="6891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2"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BCE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BCE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7297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43" b="397"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69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1" r="1"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4251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2"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40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72138" y="177867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#1: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72138" y="321481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#2: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72137" y="465095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#3: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43" b="397"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991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61359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1" r="1"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A7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72138" y="177867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#1: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72138" y="321481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#2: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72137" y="465095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#3: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2"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89A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72138" y="177867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#1: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72138" y="321481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#2: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72137" y="4650950"/>
            <a:ext cx="4264293" cy="11705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Item #3: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364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76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0" y="0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0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8" t="-1950" r="2924" b="8382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3704"/>
            <a:ext cx="12191999" cy="1842868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255864" y="576776"/>
            <a:ext cx="8344875" cy="101232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6000" b="1" i="0" baseline="0">
                <a:solidFill>
                  <a:schemeClr val="bg1"/>
                </a:solidFill>
                <a:effectLst/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short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44" y="431994"/>
            <a:ext cx="2171460" cy="10368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" y="1856571"/>
            <a:ext cx="1219199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3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entagon 2"/>
          <p:cNvSpPr/>
          <p:nvPr userDrawn="1"/>
        </p:nvSpPr>
        <p:spPr>
          <a:xfrm>
            <a:off x="-28137" y="-12805"/>
            <a:ext cx="5760487" cy="6908990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184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73759" t="-5062" r="-17108" b="-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94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entagon 2"/>
          <p:cNvSpPr/>
          <p:nvPr userDrawn="1"/>
        </p:nvSpPr>
        <p:spPr>
          <a:xfrm>
            <a:off x="-50520" y="18378"/>
            <a:ext cx="5741093" cy="6885730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184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846" t="-481" r="-63796" b="4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795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0" y="0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2"/>
          <p:cNvSpPr/>
          <p:nvPr userDrawn="1"/>
        </p:nvSpPr>
        <p:spPr>
          <a:xfrm>
            <a:off x="0" y="-4264"/>
            <a:ext cx="5718710" cy="6858884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46075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46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72179" t="65" r="-8065" b="-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502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3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73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0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9102996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910299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0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47443" y="1795045"/>
            <a:ext cx="9370280" cy="3719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7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51" y="4256"/>
            <a:ext cx="10298749" cy="6853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43" b="397"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0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47443" y="1795045"/>
            <a:ext cx="9370280" cy="3719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84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47443" y="1795045"/>
            <a:ext cx="9370280" cy="3719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0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690185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0183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5804032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804030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body" idx="12"/>
          </p:nvPr>
        </p:nvSpPr>
        <p:spPr>
          <a:xfrm>
            <a:off x="690185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0183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5804032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804030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3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body" idx="12"/>
          </p:nvPr>
        </p:nvSpPr>
        <p:spPr>
          <a:xfrm>
            <a:off x="690185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0183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5804032" y="1795044"/>
            <a:ext cx="45500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804030" y="2552354"/>
            <a:ext cx="4550013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3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1"/>
          </p:nvPr>
        </p:nvSpPr>
        <p:spPr>
          <a:xfrm>
            <a:off x="5783888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83887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2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1"/>
          </p:nvPr>
        </p:nvSpPr>
        <p:spPr>
          <a:xfrm>
            <a:off x="5783888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83887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83887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1"/>
          </p:nvPr>
        </p:nvSpPr>
        <p:spPr>
          <a:xfrm>
            <a:off x="5783888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8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509370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4953027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509370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4953027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3" r="17463"/>
          <a:stretch/>
        </p:blipFill>
        <p:spPr>
          <a:xfrm>
            <a:off x="1891432" y="3355"/>
            <a:ext cx="10300103" cy="685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43" b="397"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700121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47442" y="1795044"/>
            <a:ext cx="509370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552354"/>
            <a:ext cx="4953027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1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8102E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8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333333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6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7443" y="2526055"/>
            <a:ext cx="4738746" cy="2988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47B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442" y="1795044"/>
            <a:ext cx="473874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6679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3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777437"/>
            <a:ext cx="5797088" cy="28637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execitation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alipuip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47442" y="2118983"/>
            <a:ext cx="579708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5797088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124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27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8102E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5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47B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47B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47B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05" r="15005"/>
          <a:stretch/>
        </p:blipFill>
        <p:spPr>
          <a:xfrm>
            <a:off x="1901012" y="-2970"/>
            <a:ext cx="10290523" cy="6860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43" b="397"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203362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206624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8102E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5" y="0"/>
            <a:ext cx="237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0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8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917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8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2"/>
          <p:cNvSpPr/>
          <p:nvPr userDrawn="1"/>
        </p:nvSpPr>
        <p:spPr>
          <a:xfrm>
            <a:off x="27709" y="-13850"/>
            <a:ext cx="5718710" cy="6858884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46075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46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18890" b="-6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862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991E66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016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991E66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991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29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991E66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991E66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991E66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991E66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991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94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211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2"/>
          <p:cNvSpPr/>
          <p:nvPr userDrawn="1"/>
        </p:nvSpPr>
        <p:spPr>
          <a:xfrm>
            <a:off x="0" y="-4264"/>
            <a:ext cx="5718710" cy="6858884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46075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460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48250" t="-279" r="-31656" b="2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CD545B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460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D545B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49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D545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D545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CD545B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CD545B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CD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76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5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69" y="-1468"/>
            <a:ext cx="10293731" cy="6859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43" b="397"/>
          <a:stretch/>
        </p:blipFill>
        <p:spPr>
          <a:xfrm>
            <a:off x="-25204" y="0"/>
            <a:ext cx="6355248" cy="685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470843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 userDrawn="1"/>
        </p:nvSpPr>
        <p:spPr>
          <a:xfrm>
            <a:off x="13854" y="218"/>
            <a:ext cx="5732565" cy="6368186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871910 w 5708073"/>
              <a:gd name="connsiteY1" fmla="*/ 47020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21902"/>
              <a:gd name="connsiteY0" fmla="*/ 41459 h 6375921"/>
              <a:gd name="connsiteX1" fmla="*/ 3885739 w 5721902"/>
              <a:gd name="connsiteY1" fmla="*/ 0 h 6375921"/>
              <a:gd name="connsiteX2" fmla="*/ 5721902 w 5721902"/>
              <a:gd name="connsiteY2" fmla="*/ 3368495 h 6375921"/>
              <a:gd name="connsiteX3" fmla="*/ 4121702 w 5721902"/>
              <a:gd name="connsiteY3" fmla="*/ 6375921 h 6375921"/>
              <a:gd name="connsiteX4" fmla="*/ 13829 w 5721902"/>
              <a:gd name="connsiteY4" fmla="*/ 6348212 h 6375921"/>
              <a:gd name="connsiteX5" fmla="*/ 0 w 5721902"/>
              <a:gd name="connsiteY5" fmla="*/ 41459 h 6375921"/>
              <a:gd name="connsiteX0" fmla="*/ 0 w 5721902"/>
              <a:gd name="connsiteY0" fmla="*/ 27631 h 6362093"/>
              <a:gd name="connsiteX1" fmla="*/ 3885739 w 5721902"/>
              <a:gd name="connsiteY1" fmla="*/ 0 h 6362093"/>
              <a:gd name="connsiteX2" fmla="*/ 5721902 w 5721902"/>
              <a:gd name="connsiteY2" fmla="*/ 3354667 h 6362093"/>
              <a:gd name="connsiteX3" fmla="*/ 4121702 w 5721902"/>
              <a:gd name="connsiteY3" fmla="*/ 6362093 h 6362093"/>
              <a:gd name="connsiteX4" fmla="*/ 13829 w 5721902"/>
              <a:gd name="connsiteY4" fmla="*/ 6334384 h 6362093"/>
              <a:gd name="connsiteX5" fmla="*/ 0 w 5721902"/>
              <a:gd name="connsiteY5" fmla="*/ 27631 h 6362093"/>
              <a:gd name="connsiteX0" fmla="*/ 0 w 5721902"/>
              <a:gd name="connsiteY0" fmla="*/ 13803 h 6348265"/>
              <a:gd name="connsiteX1" fmla="*/ 3899568 w 5721902"/>
              <a:gd name="connsiteY1" fmla="*/ 0 h 6348265"/>
              <a:gd name="connsiteX2" fmla="*/ 5721902 w 5721902"/>
              <a:gd name="connsiteY2" fmla="*/ 3340839 h 6348265"/>
              <a:gd name="connsiteX3" fmla="*/ 4121702 w 5721902"/>
              <a:gd name="connsiteY3" fmla="*/ 6348265 h 6348265"/>
              <a:gd name="connsiteX4" fmla="*/ 13829 w 5721902"/>
              <a:gd name="connsiteY4" fmla="*/ 6320556 h 6348265"/>
              <a:gd name="connsiteX5" fmla="*/ 0 w 5721902"/>
              <a:gd name="connsiteY5" fmla="*/ 13803 h 6348265"/>
              <a:gd name="connsiteX0" fmla="*/ 0 w 5721902"/>
              <a:gd name="connsiteY0" fmla="*/ 0 h 6334462"/>
              <a:gd name="connsiteX1" fmla="*/ 3913397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0 h 6334462"/>
              <a:gd name="connsiteX1" fmla="*/ 3968712 w 5721902"/>
              <a:gd name="connsiteY1" fmla="*/ 26 h 6334462"/>
              <a:gd name="connsiteX2" fmla="*/ 5721902 w 5721902"/>
              <a:gd name="connsiteY2" fmla="*/ 3327036 h 6334462"/>
              <a:gd name="connsiteX3" fmla="*/ 4121702 w 5721902"/>
              <a:gd name="connsiteY3" fmla="*/ 6334462 h 6334462"/>
              <a:gd name="connsiteX4" fmla="*/ 13829 w 5721902"/>
              <a:gd name="connsiteY4" fmla="*/ 6306753 h 6334462"/>
              <a:gd name="connsiteX5" fmla="*/ 0 w 5721902"/>
              <a:gd name="connsiteY5" fmla="*/ 0 h 6334462"/>
              <a:gd name="connsiteX0" fmla="*/ 0 w 5721902"/>
              <a:gd name="connsiteY0" fmla="*/ 13802 h 6348264"/>
              <a:gd name="connsiteX1" fmla="*/ 3954884 w 5721902"/>
              <a:gd name="connsiteY1" fmla="*/ 0 h 6348264"/>
              <a:gd name="connsiteX2" fmla="*/ 5721902 w 5721902"/>
              <a:gd name="connsiteY2" fmla="*/ 3340838 h 6348264"/>
              <a:gd name="connsiteX3" fmla="*/ 4121702 w 5721902"/>
              <a:gd name="connsiteY3" fmla="*/ 6348264 h 6348264"/>
              <a:gd name="connsiteX4" fmla="*/ 13829 w 5721902"/>
              <a:gd name="connsiteY4" fmla="*/ 6320555 h 6348264"/>
              <a:gd name="connsiteX5" fmla="*/ 0 w 5721902"/>
              <a:gd name="connsiteY5" fmla="*/ 13802 h 6348264"/>
              <a:gd name="connsiteX0" fmla="*/ 0 w 5721902"/>
              <a:gd name="connsiteY0" fmla="*/ 21879 h 6356341"/>
              <a:gd name="connsiteX1" fmla="*/ 3938730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  <a:gd name="connsiteX0" fmla="*/ 0 w 5721902"/>
              <a:gd name="connsiteY0" fmla="*/ 21879 h 6356341"/>
              <a:gd name="connsiteX1" fmla="*/ 3910646 w 5721902"/>
              <a:gd name="connsiteY1" fmla="*/ 0 h 6356341"/>
              <a:gd name="connsiteX2" fmla="*/ 5721902 w 5721902"/>
              <a:gd name="connsiteY2" fmla="*/ 3348915 h 6356341"/>
              <a:gd name="connsiteX3" fmla="*/ 4121702 w 5721902"/>
              <a:gd name="connsiteY3" fmla="*/ 6356341 h 6356341"/>
              <a:gd name="connsiteX4" fmla="*/ 13829 w 5721902"/>
              <a:gd name="connsiteY4" fmla="*/ 6328632 h 6356341"/>
              <a:gd name="connsiteX5" fmla="*/ 0 w 5721902"/>
              <a:gd name="connsiteY5" fmla="*/ 21879 h 63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1902" h="6356341">
                <a:moveTo>
                  <a:pt x="0" y="21879"/>
                </a:moveTo>
                <a:lnTo>
                  <a:pt x="3910646" y="0"/>
                </a:lnTo>
                <a:lnTo>
                  <a:pt x="5721902" y="3348915"/>
                </a:lnTo>
                <a:lnTo>
                  <a:pt x="4121702" y="6356341"/>
                </a:lnTo>
                <a:lnTo>
                  <a:pt x="13829" y="6328632"/>
                </a:lnTo>
                <a:cubicBezTo>
                  <a:pt x="9219" y="4226381"/>
                  <a:pt x="4610" y="2124130"/>
                  <a:pt x="0" y="21879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2"/>
          <p:cNvSpPr/>
          <p:nvPr userDrawn="1"/>
        </p:nvSpPr>
        <p:spPr>
          <a:xfrm>
            <a:off x="0" y="-4264"/>
            <a:ext cx="5718710" cy="6872688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59904"/>
              <a:gd name="connsiteX1" fmla="*/ 3622991 w 5708073"/>
              <a:gd name="connsiteY1" fmla="*/ 26 h 6859904"/>
              <a:gd name="connsiteX2" fmla="*/ 5708073 w 5708073"/>
              <a:gd name="connsiteY2" fmla="*/ 3838700 h 6859904"/>
              <a:gd name="connsiteX3" fmla="*/ 4107873 w 5708073"/>
              <a:gd name="connsiteY3" fmla="*/ 6846126 h 6859904"/>
              <a:gd name="connsiteX4" fmla="*/ 0 w 5708073"/>
              <a:gd name="connsiteY4" fmla="*/ 6859904 h 6859904"/>
              <a:gd name="connsiteX5" fmla="*/ 0 w 5708073"/>
              <a:gd name="connsiteY5" fmla="*/ 0 h 685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59904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599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4452" b="-206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9339330" y="239857"/>
            <a:ext cx="2554243" cy="661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4173" y="1533378"/>
            <a:ext cx="4949112" cy="604987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333333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24173" y="2307254"/>
            <a:ext cx="4949112" cy="355154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1pPr>
            <a:lvl2pPr marL="6858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2pPr>
            <a:lvl3pPr marL="11430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3pPr>
            <a:lvl4pPr marL="16002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4pPr>
            <a:lvl5pPr marL="2057400" indent="-228600">
              <a:buClr>
                <a:srgbClr val="00B2A9"/>
              </a:buClr>
              <a:buFont typeface="Wingdings" charset="2"/>
              <a:buChar char="§"/>
              <a:defRPr b="0" i="0">
                <a:latin typeface="Branding Medium" charset="0"/>
                <a:ea typeface="Branding Medium" charset="0"/>
                <a:cs typeface="Branding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66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B2A9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736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00" b="40000"/>
          <a:stretch/>
        </p:blipFill>
        <p:spPr>
          <a:xfrm>
            <a:off x="547442" y="6057527"/>
            <a:ext cx="2554243" cy="66109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7442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443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7441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B2A9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71029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071030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028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B2A9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7562546" y="3158826"/>
            <a:ext cx="3138293" cy="47830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62547" y="4014606"/>
            <a:ext cx="3138292" cy="1477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latin typeface="Branding Medium" charset="0"/>
                <a:ea typeface="Branding Medium" charset="0"/>
                <a:cs typeface="Branding Medium" charset="0"/>
              </a:defRPr>
            </a:lvl1pPr>
            <a:lvl2pPr marL="4572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Paragraph Text Click to Edit Content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62545" y="1949012"/>
            <a:ext cx="3138293" cy="11010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6800" b="1" i="0">
                <a:solidFill>
                  <a:srgbClr val="00B2A9"/>
                </a:solidFill>
                <a:latin typeface="Branding" charset="0"/>
                <a:ea typeface="Branding" charset="0"/>
                <a:cs typeface="Branding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X%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7440" y="617119"/>
            <a:ext cx="8807573" cy="1221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B2A9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13"/>
          <p:cNvSpPr/>
          <p:nvPr userDrawn="1"/>
        </p:nvSpPr>
        <p:spPr>
          <a:xfrm>
            <a:off x="10226553" y="-42862"/>
            <a:ext cx="1965448" cy="6900862"/>
          </a:xfrm>
          <a:custGeom>
            <a:avLst/>
            <a:gdLst>
              <a:gd name="connsiteX0" fmla="*/ 0 w 2836985"/>
              <a:gd name="connsiteY0" fmla="*/ 0 h 6858000"/>
              <a:gd name="connsiteX1" fmla="*/ 2836985 w 2836985"/>
              <a:gd name="connsiteY1" fmla="*/ 0 h 6858000"/>
              <a:gd name="connsiteX2" fmla="*/ 2836985 w 2836985"/>
              <a:gd name="connsiteY2" fmla="*/ 6858000 h 6858000"/>
              <a:gd name="connsiteX3" fmla="*/ 0 w 2836985"/>
              <a:gd name="connsiteY3" fmla="*/ 6858000 h 6858000"/>
              <a:gd name="connsiteX4" fmla="*/ 0 w 2836985"/>
              <a:gd name="connsiteY4" fmla="*/ 0 h 6858000"/>
              <a:gd name="connsiteX0" fmla="*/ 0 w 2836985"/>
              <a:gd name="connsiteY0" fmla="*/ 0 h 6915150"/>
              <a:gd name="connsiteX1" fmla="*/ 2836985 w 2836985"/>
              <a:gd name="connsiteY1" fmla="*/ 57150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0 w 2836985"/>
              <a:gd name="connsiteY4" fmla="*/ 0 h 6915150"/>
              <a:gd name="connsiteX0" fmla="*/ 0 w 2836985"/>
              <a:gd name="connsiteY0" fmla="*/ 0 h 6915150"/>
              <a:gd name="connsiteX1" fmla="*/ 2836985 w 2836985"/>
              <a:gd name="connsiteY1" fmla="*/ 14288 h 6915150"/>
              <a:gd name="connsiteX2" fmla="*/ 2836985 w 2836985"/>
              <a:gd name="connsiteY2" fmla="*/ 6915150 h 6915150"/>
              <a:gd name="connsiteX3" fmla="*/ 0 w 2836985"/>
              <a:gd name="connsiteY3" fmla="*/ 6915150 h 6915150"/>
              <a:gd name="connsiteX4" fmla="*/ 2317873 w 2836985"/>
              <a:gd name="connsiteY4" fmla="*/ 3243263 h 6915150"/>
              <a:gd name="connsiteX5" fmla="*/ 0 w 2836985"/>
              <a:gd name="connsiteY5" fmla="*/ 0 h 6915150"/>
              <a:gd name="connsiteX0" fmla="*/ 871537 w 2836985"/>
              <a:gd name="connsiteY0" fmla="*/ 28575 h 6900862"/>
              <a:gd name="connsiteX1" fmla="*/ 2836985 w 2836985"/>
              <a:gd name="connsiteY1" fmla="*/ 0 h 6900862"/>
              <a:gd name="connsiteX2" fmla="*/ 2836985 w 2836985"/>
              <a:gd name="connsiteY2" fmla="*/ 6900862 h 6900862"/>
              <a:gd name="connsiteX3" fmla="*/ 0 w 2836985"/>
              <a:gd name="connsiteY3" fmla="*/ 6900862 h 6900862"/>
              <a:gd name="connsiteX4" fmla="*/ 2317873 w 2836985"/>
              <a:gd name="connsiteY4" fmla="*/ 3228975 h 6900862"/>
              <a:gd name="connsiteX5" fmla="*/ 871537 w 2836985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523162"/>
              <a:gd name="connsiteX1" fmla="*/ 1965448 w 1965448"/>
              <a:gd name="connsiteY1" fmla="*/ 0 h 7523162"/>
              <a:gd name="connsiteX2" fmla="*/ 1965448 w 1965448"/>
              <a:gd name="connsiteY2" fmla="*/ 6900862 h 7523162"/>
              <a:gd name="connsiteX3" fmla="*/ 300038 w 1965448"/>
              <a:gd name="connsiteY3" fmla="*/ 6900862 h 7523162"/>
              <a:gd name="connsiteX4" fmla="*/ 1446336 w 1965448"/>
              <a:gd name="connsiteY4" fmla="*/ 3228975 h 7523162"/>
              <a:gd name="connsiteX5" fmla="*/ 0 w 1965448"/>
              <a:gd name="connsiteY5" fmla="*/ 28575 h 7523162"/>
              <a:gd name="connsiteX0" fmla="*/ 0 w 1965448"/>
              <a:gd name="connsiteY0" fmla="*/ 28575 h 6907212"/>
              <a:gd name="connsiteX1" fmla="*/ 1965448 w 1965448"/>
              <a:gd name="connsiteY1" fmla="*/ 0 h 6907212"/>
              <a:gd name="connsiteX2" fmla="*/ 1965448 w 1965448"/>
              <a:gd name="connsiteY2" fmla="*/ 6900862 h 6907212"/>
              <a:gd name="connsiteX3" fmla="*/ 300038 w 1965448"/>
              <a:gd name="connsiteY3" fmla="*/ 6900862 h 6907212"/>
              <a:gd name="connsiteX4" fmla="*/ 1446336 w 1965448"/>
              <a:gd name="connsiteY4" fmla="*/ 3228975 h 6907212"/>
              <a:gd name="connsiteX5" fmla="*/ 0 w 1965448"/>
              <a:gd name="connsiteY5" fmla="*/ 28575 h 69072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7212012"/>
              <a:gd name="connsiteX1" fmla="*/ 1965448 w 1965448"/>
              <a:gd name="connsiteY1" fmla="*/ 0 h 7212012"/>
              <a:gd name="connsiteX2" fmla="*/ 1965448 w 1965448"/>
              <a:gd name="connsiteY2" fmla="*/ 6900862 h 7212012"/>
              <a:gd name="connsiteX3" fmla="*/ 300038 w 1965448"/>
              <a:gd name="connsiteY3" fmla="*/ 6900862 h 7212012"/>
              <a:gd name="connsiteX4" fmla="*/ 1446336 w 1965448"/>
              <a:gd name="connsiteY4" fmla="*/ 3228975 h 7212012"/>
              <a:gd name="connsiteX5" fmla="*/ 0 w 1965448"/>
              <a:gd name="connsiteY5" fmla="*/ 28575 h 72120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7186612"/>
              <a:gd name="connsiteX1" fmla="*/ 1965448 w 1965448"/>
              <a:gd name="connsiteY1" fmla="*/ 0 h 7186612"/>
              <a:gd name="connsiteX2" fmla="*/ 1965448 w 1965448"/>
              <a:gd name="connsiteY2" fmla="*/ 6900862 h 7186612"/>
              <a:gd name="connsiteX3" fmla="*/ 300038 w 1965448"/>
              <a:gd name="connsiteY3" fmla="*/ 6900862 h 7186612"/>
              <a:gd name="connsiteX4" fmla="*/ 1446336 w 1965448"/>
              <a:gd name="connsiteY4" fmla="*/ 3228975 h 7186612"/>
              <a:gd name="connsiteX5" fmla="*/ 0 w 1965448"/>
              <a:gd name="connsiteY5" fmla="*/ 28575 h 718661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  <a:gd name="connsiteX0" fmla="*/ 0 w 1965448"/>
              <a:gd name="connsiteY0" fmla="*/ 28575 h 6900862"/>
              <a:gd name="connsiteX1" fmla="*/ 1965448 w 1965448"/>
              <a:gd name="connsiteY1" fmla="*/ 0 h 6900862"/>
              <a:gd name="connsiteX2" fmla="*/ 1965448 w 1965448"/>
              <a:gd name="connsiteY2" fmla="*/ 6900862 h 6900862"/>
              <a:gd name="connsiteX3" fmla="*/ 300038 w 1965448"/>
              <a:gd name="connsiteY3" fmla="*/ 6900862 h 6900862"/>
              <a:gd name="connsiteX4" fmla="*/ 1446336 w 1965448"/>
              <a:gd name="connsiteY4" fmla="*/ 3228975 h 6900862"/>
              <a:gd name="connsiteX5" fmla="*/ 0 w 1965448"/>
              <a:gd name="connsiteY5" fmla="*/ 28575 h 69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448" h="6900862">
                <a:moveTo>
                  <a:pt x="0" y="28575"/>
                </a:moveTo>
                <a:cubicBezTo>
                  <a:pt x="12211" y="19050"/>
                  <a:pt x="1310299" y="9525"/>
                  <a:pt x="1965448" y="0"/>
                </a:cubicBezTo>
                <a:lnTo>
                  <a:pt x="1965448" y="6900862"/>
                </a:lnTo>
                <a:lnTo>
                  <a:pt x="300038" y="6900862"/>
                </a:lnTo>
                <a:cubicBezTo>
                  <a:pt x="301137" y="6900861"/>
                  <a:pt x="1445236" y="3243262"/>
                  <a:pt x="1446336" y="3228975"/>
                </a:cubicBezTo>
                <a:cubicBezTo>
                  <a:pt x="1452955" y="3234558"/>
                  <a:pt x="482112" y="1095375"/>
                  <a:pt x="0" y="28575"/>
                </a:cubicBezTo>
                <a:close/>
              </a:path>
            </a:pathLst>
          </a:cu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04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19" y="1247"/>
            <a:ext cx="8495226" cy="5660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" t="10426" r="-1" b="6524"/>
          <a:stretch/>
        </p:blipFill>
        <p:spPr>
          <a:xfrm>
            <a:off x="0" y="0"/>
            <a:ext cx="8041342" cy="68675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3570" y="2655714"/>
            <a:ext cx="5475199" cy="1454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7200" b="1" i="0" baseline="0">
                <a:solidFill>
                  <a:schemeClr val="bg1"/>
                </a:solidFill>
                <a:latin typeface="Branding" charset="0"/>
                <a:ea typeface="Branding" charset="0"/>
                <a:cs typeface="Branding" charset="0"/>
              </a:defRPr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432612" y="-174812"/>
            <a:ext cx="1892890" cy="35017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5338482" y="3326891"/>
            <a:ext cx="1987020" cy="36924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5653825"/>
            <a:ext cx="12192000" cy="120417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289" y="6099158"/>
            <a:ext cx="283464" cy="27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0" y="6118113"/>
            <a:ext cx="285258" cy="28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52" y="6119010"/>
            <a:ext cx="277794" cy="283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252" y="6017236"/>
            <a:ext cx="487012" cy="48701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0024218" y="6076076"/>
            <a:ext cx="14132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@MCCPA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849264" y="6076076"/>
            <a:ext cx="1173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@MCCC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85408" y="6076075"/>
            <a:ext cx="26111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MontgomeryCountyCC</a:t>
            </a:r>
            <a:endParaRPr lang="en-US" sz="1800" b="1" i="0" dirty="0">
              <a:solidFill>
                <a:schemeClr val="bg1"/>
              </a:solidFill>
              <a:latin typeface="Branding Semibold" charset="0"/>
              <a:ea typeface="Branding Semibold" charset="0"/>
              <a:cs typeface="Branding Semibold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02147" y="5937577"/>
            <a:ext cx="25100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rPr>
              <a:t>Montgomery County Community College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69" y="494804"/>
            <a:ext cx="2467809" cy="11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1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9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08" r="15008"/>
          <a:stretch/>
        </p:blipFill>
        <p:spPr>
          <a:xfrm>
            <a:off x="1886289" y="-2970"/>
            <a:ext cx="10305710" cy="6870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1" r="1"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FFC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FFC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10963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287" y="-2970"/>
            <a:ext cx="10305712" cy="6870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1" r="1"/>
          <a:stretch/>
        </p:blipFill>
        <p:spPr>
          <a:xfrm>
            <a:off x="0" y="0"/>
            <a:ext cx="6330043" cy="68675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158623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884" y="3436"/>
            <a:ext cx="10331115" cy="687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2"/>
          <a:stretch/>
        </p:blipFill>
        <p:spPr>
          <a:xfrm>
            <a:off x="0" y="0"/>
            <a:ext cx="63300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71" y="5781821"/>
            <a:ext cx="2472639" cy="32319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25820" y="-174810"/>
            <a:ext cx="1892890" cy="3501701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D5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03572" y="1997612"/>
            <a:ext cx="4363850" cy="28722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200" b="1" i="0" baseline="0">
                <a:solidFill>
                  <a:schemeClr val="bg1"/>
                </a:solidFill>
                <a:latin typeface="Branding Semibold" charset="0"/>
                <a:ea typeface="Branding Semibold" charset="0"/>
                <a:cs typeface="Branding Semibold" charset="0"/>
              </a:defRPr>
            </a:lvl1pPr>
          </a:lstStyle>
          <a:p>
            <a:r>
              <a:rPr lang="en-US"/>
              <a:t>Divider Slide Title Text, 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56342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davidso@mc3.edu" TargetMode="External"/><Relationship Id="rId2" Type="http://schemas.openxmlformats.org/officeDocument/2006/relationships/hyperlink" Target="mailto:nursingprogram@mc3.edu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20" y="1140031"/>
            <a:ext cx="5249626" cy="2136888"/>
          </a:xfrm>
        </p:spPr>
        <p:txBody>
          <a:bodyPr lIns="91440" tIns="45720" rIns="91440" bIns="45720" anchor="ctr" anchorCtr="0">
            <a:noAutofit/>
          </a:bodyPr>
          <a:lstStyle/>
          <a:p>
            <a:pPr algn="ctr"/>
            <a:r>
              <a:rPr lang="en-US" dirty="0">
                <a:latin typeface="Branding"/>
              </a:rPr>
              <a:t>Nurse Refresher-Nurse Reactivation</a:t>
            </a:r>
            <a:br>
              <a:rPr lang="en-US" dirty="0">
                <a:latin typeface="Branding"/>
              </a:rPr>
            </a:br>
            <a:r>
              <a:rPr lang="en-US" dirty="0">
                <a:latin typeface="Branding"/>
              </a:rPr>
              <a:t>Program</a:t>
            </a:r>
            <a:br>
              <a:rPr lang="en-US" dirty="0">
                <a:latin typeface="Branding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0" y="2624447"/>
            <a:ext cx="5248830" cy="1282534"/>
          </a:xfrm>
        </p:spPr>
        <p:txBody>
          <a:bodyPr lIns="91440" tIns="45720" rIns="91440" bIns="45720" anchor="t">
            <a:normAutofit fontScale="92500"/>
          </a:bodyPr>
          <a:lstStyle/>
          <a:p>
            <a:pPr algn="ctr"/>
            <a:r>
              <a:rPr lang="en-US" sz="3600" dirty="0">
                <a:latin typeface="Branding Medium"/>
              </a:rPr>
              <a:t>Information Session</a:t>
            </a:r>
          </a:p>
          <a:p>
            <a:pPr algn="ctr"/>
            <a:r>
              <a:rPr lang="en-US" sz="3600" dirty="0">
                <a:latin typeface="Branding Medium"/>
              </a:rPr>
              <a:t>Fall 2023 and Spring 2024</a:t>
            </a:r>
          </a:p>
          <a:p>
            <a:pPr algn="ctr"/>
            <a:endParaRPr lang="en-US" sz="3600" dirty="0">
              <a:latin typeface="Branding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650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Castle Branch-$134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Assist with screenings and background checks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Online repository for clinical documents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Fee covers: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PA Background Check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FBI Fingerprinting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Drug Urine Test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Assists with establishing an account for PA Child Abuse Check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Clinical Course Fees</a:t>
            </a:r>
          </a:p>
        </p:txBody>
      </p:sp>
    </p:spTree>
    <p:extLst>
      <p:ext uri="{BB962C8B-B14F-4D97-AF65-F5344CB8AC3E}">
        <p14:creationId xmlns:p14="http://schemas.microsoft.com/office/powerpoint/2010/main" val="13142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Background Checks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Drug Screen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Immunizations including Covid 19 </a:t>
            </a:r>
            <a:r>
              <a:rPr lang="en-US"/>
              <a:t>and Flu vaccines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Equipment-stethoscope and watch with a second hand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Scrubs-white top and navy bottom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Navy Skirt and/or dress are permitted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Clinical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1118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Drug Screen- order on </a:t>
            </a:r>
            <a:r>
              <a:rPr lang="en-US" dirty="0" err="1"/>
              <a:t>CastleBranch</a:t>
            </a:r>
            <a:r>
              <a:rPr lang="en-US" dirty="0"/>
              <a:t>- print a ticket and take to the lab listed on the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47441" y="2552354"/>
            <a:ext cx="10282484" cy="2863708"/>
          </a:xfrm>
        </p:spPr>
        <p:txBody>
          <a:bodyPr/>
          <a:lstStyle/>
          <a:p>
            <a:r>
              <a:rPr lang="en-US" dirty="0"/>
              <a:t>PA Child Abuse Check- For Employment or Other </a:t>
            </a:r>
            <a:r>
              <a:rPr lang="en-US" b="1" dirty="0"/>
              <a:t>NOT</a:t>
            </a:r>
            <a:r>
              <a:rPr lang="en-US" dirty="0"/>
              <a:t> Volunteer</a:t>
            </a:r>
          </a:p>
          <a:p>
            <a:r>
              <a:rPr lang="en-US" dirty="0"/>
              <a:t>PA Criminal Abuse Check- order on </a:t>
            </a:r>
            <a:r>
              <a:rPr lang="en-US" dirty="0" err="1"/>
              <a:t>CastleBranch</a:t>
            </a:r>
            <a:endParaRPr lang="en-US" dirty="0"/>
          </a:p>
          <a:p>
            <a:r>
              <a:rPr lang="en-US" dirty="0"/>
              <a:t>FBI Fingerprinting- Enter code on </a:t>
            </a:r>
            <a:r>
              <a:rPr lang="en-US" dirty="0" err="1"/>
              <a:t>CastleBranch</a:t>
            </a:r>
            <a:r>
              <a:rPr lang="en-US" dirty="0"/>
              <a:t>, get fingerprinted at site, upload results when received</a:t>
            </a:r>
          </a:p>
          <a:p>
            <a:r>
              <a:rPr lang="en-US" dirty="0"/>
              <a:t>	Service Code-    1KG756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Clearances and Drug Screen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4244913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460" y="1140186"/>
            <a:ext cx="5947659" cy="604987"/>
          </a:xfrm>
        </p:spPr>
        <p:txBody>
          <a:bodyPr/>
          <a:lstStyle/>
          <a:p>
            <a:r>
              <a:rPr lang="en-US" sz="3200" dirty="0"/>
              <a:t>Specific Immunization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723" y="2138365"/>
            <a:ext cx="5252012" cy="40252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Dates Immunization given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Titres</a:t>
            </a:r>
            <a:r>
              <a:rPr lang="en-US" sz="2400" dirty="0"/>
              <a:t> indicating immunity- </a:t>
            </a:r>
            <a:r>
              <a:rPr lang="en-US" sz="2400" b="1" dirty="0"/>
              <a:t>must attach lab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Tdap</a:t>
            </a:r>
            <a:r>
              <a:rPr lang="en-US" sz="2400" dirty="0"/>
              <a:t> within 10 years- Td not accepted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2 step PPD on program entry- </a:t>
            </a:r>
            <a:r>
              <a:rPr lang="en-US" sz="2400" b="1" dirty="0"/>
              <a:t>this requires 4 visits to the healthcare provider 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Quantiferon</a:t>
            </a:r>
            <a:r>
              <a:rPr lang="en-US" sz="2400" dirty="0"/>
              <a:t> Gold or Chest x-ray</a:t>
            </a:r>
          </a:p>
          <a:p>
            <a:pPr lvl="2"/>
            <a:endParaRPr lang="en-US" dirty="0"/>
          </a:p>
        </p:txBody>
      </p:sp>
      <p:sp>
        <p:nvSpPr>
          <p:cNvPr id="6" name="Pentagon 2"/>
          <p:cNvSpPr/>
          <p:nvPr/>
        </p:nvSpPr>
        <p:spPr>
          <a:xfrm>
            <a:off x="-28137" y="-12805"/>
            <a:ext cx="5760487" cy="6908990"/>
          </a:xfrm>
          <a:custGeom>
            <a:avLst/>
            <a:gdLst>
              <a:gd name="connsiteX0" fmla="*/ 0 w 4502727"/>
              <a:gd name="connsiteY0" fmla="*/ 0 h 6818417"/>
              <a:gd name="connsiteX1" fmla="*/ 2251364 w 4502727"/>
              <a:gd name="connsiteY1" fmla="*/ 0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4502727"/>
              <a:gd name="connsiteY0" fmla="*/ 0 h 6818417"/>
              <a:gd name="connsiteX1" fmla="*/ 3636819 w 4502727"/>
              <a:gd name="connsiteY1" fmla="*/ 13855 h 6818417"/>
              <a:gd name="connsiteX2" fmla="*/ 4502727 w 4502727"/>
              <a:gd name="connsiteY2" fmla="*/ 3409209 h 6818417"/>
              <a:gd name="connsiteX3" fmla="*/ 2251364 w 4502727"/>
              <a:gd name="connsiteY3" fmla="*/ 6818417 h 6818417"/>
              <a:gd name="connsiteX4" fmla="*/ 0 w 4502727"/>
              <a:gd name="connsiteY4" fmla="*/ 6818417 h 6818417"/>
              <a:gd name="connsiteX5" fmla="*/ 0 w 4502727"/>
              <a:gd name="connsiteY5" fmla="*/ 0 h 6818417"/>
              <a:gd name="connsiteX0" fmla="*/ 0 w 5708073"/>
              <a:gd name="connsiteY0" fmla="*/ 0 h 6818417"/>
              <a:gd name="connsiteX1" fmla="*/ 3636819 w 5708073"/>
              <a:gd name="connsiteY1" fmla="*/ 13855 h 6818417"/>
              <a:gd name="connsiteX2" fmla="*/ 5708073 w 5708073"/>
              <a:gd name="connsiteY2" fmla="*/ 3838700 h 6818417"/>
              <a:gd name="connsiteX3" fmla="*/ 2251364 w 5708073"/>
              <a:gd name="connsiteY3" fmla="*/ 6818417 h 6818417"/>
              <a:gd name="connsiteX4" fmla="*/ 0 w 5708073"/>
              <a:gd name="connsiteY4" fmla="*/ 6818417 h 6818417"/>
              <a:gd name="connsiteX5" fmla="*/ 0 w 5708073"/>
              <a:gd name="connsiteY5" fmla="*/ 0 h 6818417"/>
              <a:gd name="connsiteX0" fmla="*/ 0 w 5708073"/>
              <a:gd name="connsiteY0" fmla="*/ 0 h 6846126"/>
              <a:gd name="connsiteX1" fmla="*/ 3636819 w 5708073"/>
              <a:gd name="connsiteY1" fmla="*/ 13855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  <a:gd name="connsiteX0" fmla="*/ 0 w 5708073"/>
              <a:gd name="connsiteY0" fmla="*/ 0 h 6846126"/>
              <a:gd name="connsiteX1" fmla="*/ 3622991 w 5708073"/>
              <a:gd name="connsiteY1" fmla="*/ 26 h 6846126"/>
              <a:gd name="connsiteX2" fmla="*/ 5708073 w 5708073"/>
              <a:gd name="connsiteY2" fmla="*/ 3838700 h 6846126"/>
              <a:gd name="connsiteX3" fmla="*/ 4107873 w 5708073"/>
              <a:gd name="connsiteY3" fmla="*/ 6846126 h 6846126"/>
              <a:gd name="connsiteX4" fmla="*/ 0 w 5708073"/>
              <a:gd name="connsiteY4" fmla="*/ 6818417 h 6846126"/>
              <a:gd name="connsiteX5" fmla="*/ 0 w 5708073"/>
              <a:gd name="connsiteY5" fmla="*/ 0 h 68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073" h="6846126">
                <a:moveTo>
                  <a:pt x="0" y="0"/>
                </a:moveTo>
                <a:lnTo>
                  <a:pt x="3622991" y="26"/>
                </a:lnTo>
                <a:lnTo>
                  <a:pt x="5708073" y="3838700"/>
                </a:lnTo>
                <a:lnTo>
                  <a:pt x="4107873" y="6846126"/>
                </a:lnTo>
                <a:lnTo>
                  <a:pt x="0" y="68184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73759" t="-5062" r="-17108" b="-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31690" y="3326891"/>
            <a:ext cx="1987020" cy="3692474"/>
          </a:xfrm>
          <a:prstGeom prst="line">
            <a:avLst/>
          </a:prstGeom>
          <a:ln w="381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8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47441" y="2076451"/>
            <a:ext cx="5797088" cy="356469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First shot- now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Second shot- one month later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Third shot- 6 months later</a:t>
            </a:r>
          </a:p>
          <a:p>
            <a:endParaRPr lang="en-US" dirty="0"/>
          </a:p>
          <a:p>
            <a:r>
              <a:rPr lang="en-US" dirty="0"/>
              <a:t>If getting the series now need to complete the </a:t>
            </a:r>
          </a:p>
          <a:p>
            <a:r>
              <a:rPr lang="en-US" sz="3200" b="1" dirty="0"/>
              <a:t>Hepatitis B Declination Page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54" y="1325880"/>
            <a:ext cx="5797087" cy="750571"/>
          </a:xfrm>
        </p:spPr>
        <p:txBody>
          <a:bodyPr/>
          <a:lstStyle/>
          <a:p>
            <a:r>
              <a:rPr lang="en-US" dirty="0"/>
              <a:t>If not immune or previously received the vaccine- need series of 3 shots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Hepatitis B Vaccine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557" y="461255"/>
            <a:ext cx="4431322" cy="295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6" y="3415471"/>
            <a:ext cx="5128343" cy="3332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6" y="118872"/>
            <a:ext cx="4945463" cy="32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47441" y="1358020"/>
            <a:ext cx="9102996" cy="4471280"/>
          </a:xfrm>
        </p:spPr>
        <p:txBody>
          <a:bodyPr lIns="91440" tIns="45720" rIns="91440" bIns="45720" anchor="t">
            <a:noAutofit/>
          </a:bodyPr>
          <a:lstStyle/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Liability Insurance- Nurses Service Organization- NSO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Limits must be $1,000,000/$6,000,000- Start Date is first day of the course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Proof of Medical/Health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AHA Basic Life Support-CPR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Current Flu Shot- no exceptions- required by all clinical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Although the Covid-19 Vaccine plus booster is not required by MC3 it is required by most clinical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ID Badge- need photo in College System</a:t>
            </a:r>
          </a:p>
          <a:p>
            <a:pPr algn="ctr"/>
            <a:endParaRPr lang="en-US" sz="2000" b="1" dirty="0">
              <a:latin typeface="Branding Medium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Additional Clinical Needs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300" y="2622515"/>
            <a:ext cx="2820700" cy="19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3" y="2028825"/>
            <a:ext cx="9370280" cy="3486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 provide clinical placement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Other programs require students to find their own clinical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Our program is 12-weeks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Other approved programs take 15-weeks or 7-8 months to complete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Why Montgomery County Community College?</a:t>
            </a:r>
          </a:p>
        </p:txBody>
      </p:sp>
    </p:spTree>
    <p:extLst>
      <p:ext uri="{BB962C8B-B14F-4D97-AF65-F5344CB8AC3E}">
        <p14:creationId xmlns:p14="http://schemas.microsoft.com/office/powerpoint/2010/main" val="278584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CFCED-1F83-215E-83D8-B2AB648FC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3" y="1411550"/>
            <a:ext cx="9370280" cy="4438834"/>
          </a:xfrm>
        </p:spPr>
        <p:txBody>
          <a:bodyPr/>
          <a:lstStyle/>
          <a:p>
            <a:r>
              <a:rPr lang="en-US" dirty="0"/>
              <a:t>Fall 2023</a:t>
            </a:r>
          </a:p>
          <a:p>
            <a:pPr lvl="1"/>
            <a:r>
              <a:rPr lang="en-US" dirty="0"/>
              <a:t>Information session: August 1, 2023, at 6 pm via zoom</a:t>
            </a:r>
          </a:p>
          <a:p>
            <a:pPr lvl="1"/>
            <a:r>
              <a:rPr lang="en-US" dirty="0"/>
              <a:t>Registration deadline: Friday, August 18, 2023</a:t>
            </a:r>
          </a:p>
          <a:p>
            <a:pPr lvl="1"/>
            <a:r>
              <a:rPr lang="en-US" dirty="0"/>
              <a:t>Course dates: September 18-December 14, 2023</a:t>
            </a:r>
          </a:p>
          <a:p>
            <a:pPr lvl="2"/>
            <a:r>
              <a:rPr lang="en-US" dirty="0"/>
              <a:t>Clinical dates: October 7-November 18</a:t>
            </a:r>
          </a:p>
          <a:p>
            <a:r>
              <a:rPr lang="en-US" dirty="0"/>
              <a:t>Spring 2024</a:t>
            </a:r>
          </a:p>
          <a:p>
            <a:pPr lvl="1"/>
            <a:r>
              <a:rPr lang="en-US" dirty="0"/>
              <a:t>Information session: January 16, 2024, at 6 pm via zoom</a:t>
            </a:r>
          </a:p>
          <a:p>
            <a:pPr lvl="1"/>
            <a:r>
              <a:rPr lang="en-US" dirty="0"/>
              <a:t>Registration deadline: Friday, February 2, 2024</a:t>
            </a:r>
          </a:p>
          <a:p>
            <a:pPr lvl="1"/>
            <a:r>
              <a:rPr lang="en-US" dirty="0"/>
              <a:t>Course dates: February 12-May 9, 2024</a:t>
            </a:r>
          </a:p>
          <a:p>
            <a:pPr lvl="2"/>
            <a:r>
              <a:rPr lang="en-US" dirty="0"/>
              <a:t>Clinical dates: March 9, March 23-April 27, 2024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2CA6B-08A9-6736-103A-D3890E21AD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3" y="452761"/>
            <a:ext cx="9230224" cy="745724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193134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0" y="1471659"/>
            <a:ext cx="10057369" cy="45081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Email </a:t>
            </a:r>
            <a:r>
              <a:rPr lang="en-US" dirty="0">
                <a:hlinkClick r:id="rId2"/>
              </a:rPr>
              <a:t>nursingprogram@mc3.edu</a:t>
            </a:r>
            <a:r>
              <a:rPr lang="en-US" dirty="0"/>
              <a:t> to express interest or ask questions about in enrolling in the course.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Attend the information session: August 1, 2023, 6-7 pm via zoom for fall semester or January 16</a:t>
            </a:r>
            <a:r>
              <a:rPr lang="en-US"/>
              <a:t>, 2024, </a:t>
            </a:r>
            <a:r>
              <a:rPr lang="en-US" dirty="0"/>
              <a:t>6-7 pm via zoom for spring semester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After attending the information session, contact Denise Davidson at </a:t>
            </a:r>
            <a:r>
              <a:rPr lang="en-US" dirty="0">
                <a:hlinkClick r:id="rId3"/>
              </a:rPr>
              <a:t>ddavidso@mc3.edu</a:t>
            </a:r>
            <a:r>
              <a:rPr lang="en-US" dirty="0"/>
              <a:t> (Coordinator, NRR) to register.  Please send a current or lapsed/expired unencumbered PA license number.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When the license is verified a Registration link will be emailed to individual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Follow the instructions within the registration link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How to Register?</a:t>
            </a:r>
          </a:p>
        </p:txBody>
      </p:sp>
    </p:spTree>
    <p:extLst>
      <p:ext uri="{BB962C8B-B14F-4D97-AF65-F5344CB8AC3E}">
        <p14:creationId xmlns:p14="http://schemas.microsoft.com/office/powerpoint/2010/main" val="166102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2BCFA9-D086-4728-BCF7-ACF0FE5BE2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Differentiate between the 2 courses within the Nurse      	Refresher-Reactivation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Define the eligibility criteria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Review the clinical requirements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Discuss Program costs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99DCC-1BF5-47B6-8CC6-0615493B2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69100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503AA-E3C0-4A7C-A7DF-B0BDB15F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16" y="1393795"/>
            <a:ext cx="10351363" cy="560180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100" b="1" dirty="0">
                <a:latin typeface="Branding Medium" panose="00000600000000000000" pitchFamily="50" charset="0"/>
              </a:rPr>
              <a:t>12 Week Course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latin typeface="Branding Medium" panose="00000600000000000000" pitchFamily="50" charset="0"/>
              </a:rPr>
              <a:t>Online asynchronous theory via Canvas (First week in person on    Blue Bell Campus, TBD) 2 and 3 component course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latin typeface="Branding Medium" panose="00000600000000000000" pitchFamily="50" charset="0"/>
              </a:rPr>
              <a:t>Lab on Blue Bell Campus (Thursday) 2 and 3 component course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latin typeface="Branding Medium" panose="00000600000000000000" pitchFamily="50" charset="0"/>
              </a:rPr>
              <a:t>Clinical at designated agency arranged through the Nursing Program. (Saturday) 3 component 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100" b="1" dirty="0">
                <a:latin typeface="Branding Medium" panose="00000600000000000000" pitchFamily="50" charset="0"/>
              </a:rPr>
              <a:t>Approved by the PASBON</a:t>
            </a:r>
            <a:r>
              <a:rPr lang="en-US" sz="4400" b="1" dirty="0">
                <a:latin typeface="Branding Medium" panose="00000600000000000000" pitchFamily="50" charset="0"/>
              </a:rPr>
              <a:t>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100" b="1" i="0" dirty="0">
                <a:solidFill>
                  <a:srgbClr val="333333"/>
                </a:solidFill>
                <a:effectLst/>
                <a:latin typeface="Branding Medium" panose="00000600000000000000" pitchFamily="50" charset="0"/>
              </a:rPr>
              <a:t>All licenses will be verified </a:t>
            </a:r>
            <a:r>
              <a:rPr lang="en-US" sz="4100" b="0" i="0" dirty="0">
                <a:solidFill>
                  <a:srgbClr val="333333"/>
                </a:solidFill>
                <a:effectLst/>
                <a:latin typeface="Branding Medium" panose="00000600000000000000" pitchFamily="50" charset="0"/>
              </a:rPr>
              <a:t>as active/inactive/lapsed through the State Board of Nursing prior to the student being able to attend any portion of the program. If a license </a:t>
            </a:r>
            <a:r>
              <a:rPr lang="en-US" sz="4100" b="1" i="0" dirty="0">
                <a:solidFill>
                  <a:srgbClr val="333333"/>
                </a:solidFill>
                <a:effectLst/>
                <a:latin typeface="Branding Medium" panose="00000600000000000000" pitchFamily="50" charset="0"/>
              </a:rPr>
              <a:t>cannot</a:t>
            </a:r>
            <a:r>
              <a:rPr lang="en-US" sz="4100" b="0" i="0" dirty="0">
                <a:solidFill>
                  <a:srgbClr val="333333"/>
                </a:solidFill>
                <a:effectLst/>
                <a:latin typeface="Branding Medium" panose="00000600000000000000" pitchFamily="50" charset="0"/>
              </a:rPr>
              <a:t> be verified, the student will be unable to attend the program.</a:t>
            </a:r>
            <a:endParaRPr lang="en-US" sz="4100" dirty="0">
              <a:solidFill>
                <a:srgbClr val="333333"/>
              </a:solidFill>
              <a:latin typeface="Branding Medium" panose="000006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00E37-30F4-4F1B-9CB3-36ACDD574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0" y="371475"/>
            <a:ext cx="10070253" cy="853643"/>
          </a:xfrm>
        </p:spPr>
        <p:txBody>
          <a:bodyPr/>
          <a:lstStyle/>
          <a:p>
            <a:pPr algn="ctr"/>
            <a:r>
              <a:rPr lang="en-US" dirty="0"/>
              <a:t>Nurse Refresher-Reactivation Program</a:t>
            </a:r>
          </a:p>
        </p:txBody>
      </p:sp>
    </p:spTree>
    <p:extLst>
      <p:ext uri="{BB962C8B-B14F-4D97-AF65-F5344CB8AC3E}">
        <p14:creationId xmlns:p14="http://schemas.microsoft.com/office/powerpoint/2010/main" val="5052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265619-2585-44C7-BE8C-60EFFCE33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3" y="1438276"/>
            <a:ext cx="9370280" cy="465772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Designed for Registered Nurses with an </a:t>
            </a:r>
            <a:r>
              <a:rPr lang="en-US" b="1" i="0" dirty="0">
                <a:solidFill>
                  <a:srgbClr val="333333"/>
                </a:solidFill>
                <a:effectLst/>
                <a:latin typeface="proxima-nova"/>
              </a:rPr>
              <a:t>active Pennsylvania RN license in Good Standing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333333"/>
                </a:solidFill>
                <a:latin typeface="proxima-nova"/>
              </a:rPr>
              <a:t>Away from practice for less than 5 years</a:t>
            </a:r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W</a:t>
            </a: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ish to refresh their med-surg nursing knowledge and skills.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12-week course</a:t>
            </a:r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2 Component Nurse Refresher or 3 Component Nurse Refresher-Reactivation Course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proxima-nova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7F4BE-9950-4510-ACAC-8AA11950DB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Nurse Refresher</a:t>
            </a:r>
          </a:p>
        </p:txBody>
      </p:sp>
    </p:spTree>
    <p:extLst>
      <p:ext uri="{BB962C8B-B14F-4D97-AF65-F5344CB8AC3E}">
        <p14:creationId xmlns:p14="http://schemas.microsoft.com/office/powerpoint/2010/main" val="154597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D3C19F-1CD0-4BAB-A6A3-9824F7647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2-Component 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Theory- 60 hours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Laboratory- 40 hours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clinical attached to this course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DCE5-A075-4AA4-97B8-9C78526CA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1177926"/>
          </a:xfrm>
        </p:spPr>
        <p:txBody>
          <a:bodyPr/>
          <a:lstStyle/>
          <a:p>
            <a:pPr algn="ctr"/>
            <a:r>
              <a:rPr lang="en-US" dirty="0"/>
              <a:t>Nurse Refresher Curriculum</a:t>
            </a:r>
          </a:p>
        </p:txBody>
      </p:sp>
    </p:spTree>
    <p:extLst>
      <p:ext uri="{BB962C8B-B14F-4D97-AF65-F5344CB8AC3E}">
        <p14:creationId xmlns:p14="http://schemas.microsoft.com/office/powerpoint/2010/main" val="292764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B5638-E793-4628-949C-FCD77361E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3" y="1476376"/>
            <a:ext cx="9370280" cy="4676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D</a:t>
            </a: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esigned for Registered Nurses with an </a:t>
            </a:r>
            <a:r>
              <a:rPr lang="en-US" b="1" i="0" dirty="0">
                <a:solidFill>
                  <a:srgbClr val="333333"/>
                </a:solidFill>
                <a:effectLst/>
                <a:latin typeface="proxima-nova"/>
              </a:rPr>
              <a:t>inactive/lapsed  Pennsylvania RN license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Away from practice more than 5 years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Seeking reinstatement or renewal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W</a:t>
            </a: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ish to refresh their med-surg nursing knowledge and skills.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333333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Attendance to all class, lab and clinical is MANDATORY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proxima-nova"/>
              </a:rPr>
              <a:t>There is one make-up day for clinical and lab scheduled within the course.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Required to take Comprehensive Predictor Exam</a:t>
            </a: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38C64-A38E-407F-9E0E-8B01F4A49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0" y="617119"/>
            <a:ext cx="9883821" cy="667984"/>
          </a:xfrm>
        </p:spPr>
        <p:txBody>
          <a:bodyPr/>
          <a:lstStyle/>
          <a:p>
            <a:pPr algn="ctr"/>
            <a:r>
              <a:rPr lang="en-US" dirty="0"/>
              <a:t>Nurse Reactivation</a:t>
            </a:r>
          </a:p>
        </p:txBody>
      </p:sp>
    </p:spTree>
    <p:extLst>
      <p:ext uri="{BB962C8B-B14F-4D97-AF65-F5344CB8AC3E}">
        <p14:creationId xmlns:p14="http://schemas.microsoft.com/office/powerpoint/2010/main" val="82670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3 Component 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Theory- 60 hours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Laboratory-40 hours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Clinical- 80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564" y="617119"/>
            <a:ext cx="11628581" cy="667984"/>
          </a:xfrm>
        </p:spPr>
        <p:txBody>
          <a:bodyPr/>
          <a:lstStyle/>
          <a:p>
            <a:pPr algn="ctr"/>
            <a:r>
              <a:rPr lang="en-US" sz="3600" dirty="0"/>
              <a:t>Nurse Reactivation Curriculum </a:t>
            </a:r>
          </a:p>
        </p:txBody>
      </p:sp>
    </p:spTree>
    <p:extLst>
      <p:ext uri="{BB962C8B-B14F-4D97-AF65-F5344CB8AC3E}">
        <p14:creationId xmlns:p14="http://schemas.microsoft.com/office/powerpoint/2010/main" val="116841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2" y="1914525"/>
            <a:ext cx="10736075" cy="36004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Theory: Asynchronous via Canvas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Laboratory: Thursday, 6-9 pm, on Blue Bell campus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1 hour pre-lab preparation requirement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Clinical: Saturday, 1- 8 hour, 7a-3:30 p, 6- 12 hour, 7a-7:30 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Clinical agency determined by the Nursing Program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441" y="617119"/>
            <a:ext cx="7978474" cy="1177926"/>
          </a:xfrm>
        </p:spPr>
        <p:txBody>
          <a:bodyPr/>
          <a:lstStyle/>
          <a:p>
            <a:pPr algn="ctr"/>
            <a:r>
              <a:rPr lang="en-US" dirty="0"/>
              <a:t>Nurse Refresher-Reactivation Class Schedule</a:t>
            </a:r>
          </a:p>
        </p:txBody>
      </p:sp>
    </p:spTree>
    <p:extLst>
      <p:ext uri="{BB962C8B-B14F-4D97-AF65-F5344CB8AC3E}">
        <p14:creationId xmlns:p14="http://schemas.microsoft.com/office/powerpoint/2010/main" val="25444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3C97-9BEC-4AC6-B96E-235E7D64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43" y="1409700"/>
            <a:ext cx="9370280" cy="45338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2 Component Course Tuition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$2,400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3 Component Course Tuition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$2,850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Lab Fee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$50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ATI-Electronic Books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$575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Nurse Pack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$28.78 (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kit number K3894)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8B7D-C0EA-4215-8902-D5BD5467E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Tuition- Lab Fee-Books</a:t>
            </a:r>
          </a:p>
        </p:txBody>
      </p:sp>
    </p:spTree>
    <p:extLst>
      <p:ext uri="{BB962C8B-B14F-4D97-AF65-F5344CB8AC3E}">
        <p14:creationId xmlns:p14="http://schemas.microsoft.com/office/powerpoint/2010/main" val="21299772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cto_Presentation-Template_FINAL.potx [Read-Only]" id="{66BDFEA1-4233-4967-AA8E-00D317F8DA8D}" vid="{EE3B876A-C76E-440E-9329-EAC76F2E44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878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Branding</vt:lpstr>
      <vt:lpstr>Branding Medium</vt:lpstr>
      <vt:lpstr>Branding Semibold</vt:lpstr>
      <vt:lpstr>Calibri</vt:lpstr>
      <vt:lpstr>Century Gothic</vt:lpstr>
      <vt:lpstr>proxima-nova</vt:lpstr>
      <vt:lpstr>Wingdings</vt:lpstr>
      <vt:lpstr>1_Office Theme</vt:lpstr>
      <vt:lpstr>Nurse Refresher-Nurse Reactivation Program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Immunization Needs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 Britt</dc:creator>
  <cp:lastModifiedBy>Tammi Britt</cp:lastModifiedBy>
  <cp:revision>7</cp:revision>
  <dcterms:created xsi:type="dcterms:W3CDTF">2023-01-03T16:00:30Z</dcterms:created>
  <dcterms:modified xsi:type="dcterms:W3CDTF">2023-06-20T16:31:28Z</dcterms:modified>
</cp:coreProperties>
</file>