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4"/>
  </p:notesMasterIdLst>
  <p:sldIdLst>
    <p:sldId id="320" r:id="rId4"/>
    <p:sldId id="323" r:id="rId5"/>
    <p:sldId id="299" r:id="rId6"/>
    <p:sldId id="324" r:id="rId7"/>
    <p:sldId id="259" r:id="rId8"/>
    <p:sldId id="301" r:id="rId9"/>
    <p:sldId id="303" r:id="rId10"/>
    <p:sldId id="304" r:id="rId11"/>
    <p:sldId id="302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40D0F9-2FAA-0523-294E-B8FE682E3714}" name="Guest User" initials="GU" userId="S::urn:spo:anon#803c6f519e300b76b25b77af75f01ce132536c23cc6bce2a2119defa785f08cb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3082" autoAdjust="0"/>
  </p:normalViewPr>
  <p:slideViewPr>
    <p:cSldViewPr snapToGrid="0">
      <p:cViewPr varScale="1">
        <p:scale>
          <a:sx n="80" d="100"/>
          <a:sy n="80" d="100"/>
        </p:scale>
        <p:origin x="10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ettinger" userId="6ec383e8-af2a-4721-a5bc-44bee8e70cbf" providerId="ADAL" clId="{A7396075-CD16-49E8-AFE2-2070C9B24F58}"/>
    <pc:docChg chg="modSld">
      <pc:chgData name="Michael Bettinger" userId="6ec383e8-af2a-4721-a5bc-44bee8e70cbf" providerId="ADAL" clId="{A7396075-CD16-49E8-AFE2-2070C9B24F58}" dt="2022-11-01T16:47:53.571" v="9" actId="20577"/>
      <pc:docMkLst>
        <pc:docMk/>
      </pc:docMkLst>
      <pc:sldChg chg="modSp mod">
        <pc:chgData name="Michael Bettinger" userId="6ec383e8-af2a-4721-a5bc-44bee8e70cbf" providerId="ADAL" clId="{A7396075-CD16-49E8-AFE2-2070C9B24F58}" dt="2022-11-01T16:47:53.571" v="9" actId="20577"/>
        <pc:sldMkLst>
          <pc:docMk/>
          <pc:sldMk cId="644491217" sldId="320"/>
        </pc:sldMkLst>
        <pc:spChg chg="mod">
          <ac:chgData name="Michael Bettinger" userId="6ec383e8-af2a-4721-a5bc-44bee8e70cbf" providerId="ADAL" clId="{A7396075-CD16-49E8-AFE2-2070C9B24F58}" dt="2022-11-01T16:47:53.571" v="9" actId="20577"/>
          <ac:spMkLst>
            <pc:docMk/>
            <pc:sldMk cId="644491217" sldId="320"/>
            <ac:spMk id="3" creationId="{333E56A6-70D8-42A8-9A85-2FA07F1BF5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40D55-16C1-444A-AF92-7F3CFEF3B46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D784-DA6F-4B09-BE36-FBBFE63BE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2D784-DA6F-4B09-BE36-FBBFE63BE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Impact:  June 2022 student conducted by Lightcast showing impact of FY22</a:t>
            </a:r>
          </a:p>
          <a:p>
            <a:endParaRPr lang="en-US" dirty="0"/>
          </a:p>
          <a:p>
            <a:r>
              <a:rPr lang="en-US" dirty="0"/>
              <a:t>Total BIPOC student is 2022 class:  </a:t>
            </a:r>
            <a: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E1F8E-6905-44FA-86DB-B2FB61F0D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b="0" dirty="0">
              <a:latin typeface="Branding Medium"/>
            </a:endParaRPr>
          </a:p>
          <a:p>
            <a:r>
              <a:rPr lang="en-US" sz="2400" b="1" dirty="0">
                <a:latin typeface="Branding Medium"/>
              </a:rPr>
              <a:t>Challenger Learning Center at Montco Pottstown</a:t>
            </a:r>
            <a:endParaRPr lang="en-US" dirty="0"/>
          </a:p>
          <a:p>
            <a:pPr lvl="1"/>
            <a:r>
              <a:rPr lang="en-US" sz="1800" b="0" dirty="0">
                <a:latin typeface="Branding Medium"/>
              </a:rPr>
              <a:t>Opened August 2022</a:t>
            </a:r>
          </a:p>
          <a:p>
            <a:pPr lvl="1"/>
            <a:endParaRPr lang="en-US" sz="1800" b="0" dirty="0">
              <a:latin typeface="Branding Medium"/>
            </a:endParaRPr>
          </a:p>
          <a:p>
            <a:r>
              <a:rPr lang="en-US" sz="2400" b="1" dirty="0">
                <a:latin typeface="Branding Medium"/>
              </a:rPr>
              <a:t>Advancing Montco Program</a:t>
            </a:r>
            <a:endParaRPr lang="en-US" sz="2400" b="1" dirty="0"/>
          </a:p>
          <a:p>
            <a:pPr lvl="1"/>
            <a:r>
              <a:rPr lang="en-US" sz="1800" b="0" dirty="0">
                <a:latin typeface="Branding Medium"/>
              </a:rPr>
              <a:t>$1.75 million – County Recovery Funds for tuition assistance program</a:t>
            </a:r>
          </a:p>
          <a:p>
            <a:endParaRPr lang="en-US" sz="2400" b="1" dirty="0">
              <a:latin typeface="Branding Medium"/>
            </a:endParaRPr>
          </a:p>
          <a:p>
            <a:r>
              <a:rPr lang="en-US" sz="2400" b="1" dirty="0">
                <a:latin typeface="Branding Medium"/>
              </a:rPr>
              <a:t>Student Wellness Center</a:t>
            </a:r>
            <a:endParaRPr lang="en-US" sz="2400" b="1" dirty="0"/>
          </a:p>
          <a:p>
            <a:pPr lvl="1"/>
            <a:r>
              <a:rPr lang="en-US" sz="1800" b="0" dirty="0">
                <a:latin typeface="Branding Medium"/>
              </a:rPr>
              <a:t>Food Pantries, On-Site Services</a:t>
            </a:r>
          </a:p>
          <a:p>
            <a:pPr lvl="1"/>
            <a:r>
              <a:rPr lang="en-US" sz="1800" b="0" dirty="0">
                <a:latin typeface="Branding Medium"/>
              </a:rPr>
              <a:t>24/7 TimelyCare</a:t>
            </a:r>
          </a:p>
          <a:p>
            <a:pPr lvl="1"/>
            <a:endParaRPr lang="en-US" sz="1800" b="0" dirty="0">
              <a:latin typeface="Branding Medium"/>
            </a:endParaRPr>
          </a:p>
          <a:p>
            <a:r>
              <a:rPr lang="en-US" sz="2400" b="1" dirty="0">
                <a:latin typeface="Branding Medium"/>
              </a:rPr>
              <a:t>Redefining Apprenticeships</a:t>
            </a:r>
            <a:endParaRPr lang="en-US" sz="2400" b="1" dirty="0"/>
          </a:p>
          <a:p>
            <a:pPr lvl="1"/>
            <a:r>
              <a:rPr lang="en-US" sz="1800" b="0" dirty="0">
                <a:latin typeface="Branding Medium"/>
              </a:rPr>
              <a:t>Lean &amp; Earn Models </a:t>
            </a:r>
          </a:p>
          <a:p>
            <a:pPr lvl="1"/>
            <a:endParaRPr lang="en-US" sz="1800" b="0" dirty="0">
              <a:latin typeface="Branding Medium"/>
            </a:endParaRPr>
          </a:p>
          <a:p>
            <a:r>
              <a:rPr lang="en-US" sz="2400" b="1" dirty="0">
                <a:latin typeface="Branding Medium"/>
              </a:rPr>
              <a:t>FEMA Disaster Recovery Site</a:t>
            </a:r>
            <a:endParaRPr lang="en-US" sz="2400" b="1" dirty="0"/>
          </a:p>
          <a:p>
            <a:pPr lvl="1"/>
            <a:r>
              <a:rPr lang="en-US" sz="1800" b="0" dirty="0">
                <a:latin typeface="Branding Medium"/>
              </a:rPr>
              <a:t>September – November 2021</a:t>
            </a:r>
          </a:p>
          <a:p>
            <a:pPr lvl="1"/>
            <a:r>
              <a:rPr lang="en-US" sz="1800" b="0" dirty="0">
                <a:latin typeface="Branding Medium"/>
              </a:rPr>
              <a:t>	</a:t>
            </a:r>
          </a:p>
          <a:p>
            <a:pPr lvl="1"/>
            <a:endParaRPr lang="en-US" sz="1800" b="0" dirty="0">
              <a:latin typeface="Branding Mediu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2D784-DA6F-4B09-BE36-FBBFE63BE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Shout out to: Montgomery County Office of Public Health - Dr. Richard Lorraine, Medical Director and Christina Miller, Health Administrator, and their teams for their work in securing the public health of our communities during the COVID-19 pandemic.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2D784-DA6F-4B09-BE36-FBBFE63BE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4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7330-E953-4A5C-B3DB-6992A5FC1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6BA2-48A1-4887-90C6-E087E2746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D1F9-52B6-49FE-940D-21AD5A81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5AE8-FF1E-4527-95BF-69A75A41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B12B6-F235-4CCD-AC67-9254343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8160-076B-4656-9A52-5B0B07C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11CC-1952-40A6-A3F8-F6B5E1571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BFE6-C75A-43B2-97C1-20107551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8BB2-557B-4D11-846A-2C10C750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6205-04E8-48D3-80D5-BEAB6108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F565C-13A0-4A72-80F8-D670B3371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53CCE-1502-4009-8711-85EC9FB0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DA1DC-2F47-40F9-B82E-A84E830D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5CAF-BF6A-4E3E-BA06-F1470316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F0A9-CA63-489B-9EE6-6360CC5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3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949" y="2395"/>
            <a:ext cx="8782051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8041342" cy="68675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3570" y="1604851"/>
            <a:ext cx="5475199" cy="22529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800" b="1" i="0" baseline="0">
                <a:solidFill>
                  <a:schemeClr val="bg1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presentation title slide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432612" y="-162112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5338482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0720" y="4036890"/>
            <a:ext cx="5248830" cy="4349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0" y="5052520"/>
            <a:ext cx="2203455" cy="10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104A-2770-4320-A2D6-902A4F32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433D1-5C5B-496A-BBC5-8F2212CDE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B3F6A-B4FB-485A-BC21-C75A7106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D339-F772-4AF1-8320-3BECF21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0EB18-21E9-4DC3-9559-CF96389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0271-61A2-4614-9699-41818C3E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BE6D0-801D-4021-9F41-9333EBC97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9ED3-54C5-499E-BFD7-824ECAB2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1F669-C947-4A03-86B4-3223A82D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FD46-66AA-4700-A971-7C8A1285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232D-ECAC-484B-AEB0-55175D6F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726D-24DF-4AD3-B58D-E2C26268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0537-DD2D-43E1-8CF3-3BD0AD48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B16D1-47A6-4D85-877B-20608178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4C52F-8EB0-4067-982C-3700EAC3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6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A6F-A265-4392-BDAC-3B787CBE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0F3C-A601-47D6-AD88-B33F3EFC4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CBAD-E51D-48C5-AA3A-8442D2968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09F25-5FA6-4294-9CAD-4A3F7364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02DA-AE9B-432C-9070-236B6629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D339-D309-4500-AD3A-0514C39D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A93A-F5FE-445A-AE4A-4BBCF82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94A52-F677-4449-A8BA-3A8F0DBDB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71DA2-D510-4C2A-81B3-FAFC3127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4A2DF-540D-42C8-830E-DE407A5F7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8A2ED-314E-484A-A0DC-243E3DBC4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FFAC4-659F-4334-AF83-1777E8F0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3B496-78DA-47BB-B242-C92360E6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EA738-1832-49CB-8BD3-9BB96FB9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4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D70B-194F-430E-ABEC-AC92F49B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3BAA-7C8A-4DAC-ABCF-311D1BE7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2C5C9-14EA-4CF7-93FF-45BF5046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2F45C-3F2C-4BA7-BF50-3B40B701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8C45-DF46-448D-A790-E895A746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8F6F-7459-41E0-9953-84EA9554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EF77A-C81F-4D7E-98FD-DC0D76C0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10349-7C11-43F2-A53C-56154E74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D0999-D422-4DAB-BFC7-99D767E5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6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3DA8F-BCEA-4D60-B25F-F8AF5E56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EE388-FC8F-4312-8333-A26C58CC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463FE-C156-4A55-A50E-531EE05D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052A-3C97-4517-9FA6-9761F47A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8562-D2FA-45C4-B48B-D1066964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04964-2D3F-4B90-BAE6-DF4793D75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478C5-DA32-4248-9D77-F47C3F32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745F0-94AB-466A-AE35-3C19EFC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7053-8A27-43E3-A31D-D8690EA9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04C8-51B1-4335-AF16-81C77D64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6934E-76C6-4FE8-BC21-FD932F1C2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D00D9-96BF-454A-8128-C1192E4B2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6FFBA-B004-409A-9CCE-C4186909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DC13-B1B5-4B1B-9D63-CA38576D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ABD5C-8616-4416-A5FE-940CDC41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61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AD84-440F-4F91-8488-635934B0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2C4FA-C2AB-4EC7-A9C1-70C6BFE37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97E2-9EC5-442D-8DB4-219E58A8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828EE-FBD9-46F9-A5A1-8497989B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233A-F853-47EF-8D09-2E638D14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9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3867-7067-4442-9F22-C4EDF640D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DAB57-B3EC-437E-9504-313453E89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C2C3-2E07-4F07-9172-4446BF5A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1B3C2-E03C-4A2B-8B61-588D8A76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43CC-7CF4-4B69-9C7E-295A92A4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10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5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8041342" cy="68675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3570" y="1604851"/>
            <a:ext cx="5475199" cy="22529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800" b="1" i="0" baseline="0">
                <a:solidFill>
                  <a:schemeClr val="bg1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presentation title slide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432612" y="-174812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5338482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0720" y="4036890"/>
            <a:ext cx="5248830" cy="4349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0" y="5052520"/>
            <a:ext cx="2203455" cy="10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5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884" y="3436"/>
            <a:ext cx="10331115" cy="687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665322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49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0FC1-BA2C-48A7-B3DF-4DD1A35C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E83E-BA93-4390-9285-05C2A83A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5C68A-EA88-4B96-A9E9-A81286B2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3C8D-41CF-4410-949D-F64413DF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EBF30-5D9A-40B5-8AEC-8EFB7630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0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5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8041342" cy="68675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3570" y="1604851"/>
            <a:ext cx="5475199" cy="22529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800" b="1" i="0" baseline="0">
                <a:solidFill>
                  <a:schemeClr val="bg1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presentation title slide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432612" y="-174812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5338482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0720" y="4036890"/>
            <a:ext cx="5248830" cy="4349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0" y="5052520"/>
            <a:ext cx="2203455" cy="10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5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3704"/>
            <a:ext cx="12191999" cy="1842868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255864" y="576776"/>
            <a:ext cx="8344875" cy="101232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6000" b="1" i="0" baseline="0">
                <a:solidFill>
                  <a:schemeClr val="bg1"/>
                </a:solidFill>
                <a:effectLst/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short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44" y="431994"/>
            <a:ext cx="2171460" cy="10368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" y="1856571"/>
            <a:ext cx="1219199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4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251" y="4256"/>
            <a:ext cx="10298749" cy="6853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4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58"/>
          <a:stretch/>
        </p:blipFill>
        <p:spPr>
          <a:xfrm>
            <a:off x="1891432" y="3355"/>
            <a:ext cx="10300103" cy="685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429099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54"/>
          <a:stretch/>
        </p:blipFill>
        <p:spPr>
          <a:xfrm>
            <a:off x="1901012" y="-2970"/>
            <a:ext cx="10290523" cy="6860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801587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269" y="-1468"/>
            <a:ext cx="10293731" cy="6859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924609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58"/>
          <a:stretch/>
        </p:blipFill>
        <p:spPr>
          <a:xfrm>
            <a:off x="1886289" y="-2970"/>
            <a:ext cx="10305710" cy="6870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FFC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FFC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1636509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287" y="-2970"/>
            <a:ext cx="10305712" cy="6870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751668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/>
        </p:blipFill>
        <p:spPr>
          <a:xfrm>
            <a:off x="3379838" y="-1"/>
            <a:ext cx="8812162" cy="668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717738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21" b="-93"/>
          <a:stretch/>
        </p:blipFill>
        <p:spPr>
          <a:xfrm>
            <a:off x="1844843" y="3436"/>
            <a:ext cx="10337546" cy="6891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BCE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BCE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50425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18DE-E298-404E-9551-922EE827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09F59-868C-49B5-8ABF-29169F11F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F638A-20DE-4806-8177-5295C04CE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0DDB9-1B84-4370-9E1E-00C78975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B17EC-55E2-4BBB-8AF6-F818F68B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EE060-4CF6-4F76-9A2B-D9FD5E31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9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304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091373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7518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72138" y="177867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#1: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72138" y="321481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#2: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72137" y="465095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#3: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1363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72138" y="177867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#1: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72138" y="321481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#2: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72137" y="465095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#3: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72138" y="177867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#1: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72138" y="321481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#2: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72137" y="465095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#3: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1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036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79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0" y="0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638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 userDrawn="1"/>
        </p:nvSpPr>
        <p:spPr>
          <a:xfrm>
            <a:off x="-28137" y="-12805"/>
            <a:ext cx="5760487" cy="6908990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184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65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6D0C-952B-4E0A-B241-A3B33A6B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11CFA-4369-43A4-9299-5D1F77FA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6F072-A109-459D-8CCE-DEFAEE0CD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14EA1-81AF-4F2D-87D9-B00A0BF4B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43C50-4979-4E92-A88D-15EAADB29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4EC99-F939-4574-B0AF-2405D7DC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0F3A4-8CE0-4E1D-861E-6C9F4C7C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44020-FAD6-4ADD-9C81-56BD5C8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1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 userDrawn="1"/>
        </p:nvSpPr>
        <p:spPr>
          <a:xfrm>
            <a:off x="-50520" y="18378"/>
            <a:ext cx="5741093" cy="6885730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184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666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0" y="0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2"/>
          <p:cNvSpPr/>
          <p:nvPr userDrawn="1"/>
        </p:nvSpPr>
        <p:spPr>
          <a:xfrm>
            <a:off x="0" y="-4264"/>
            <a:ext cx="5718710" cy="6858884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46075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46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57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4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6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50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5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91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4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47443" y="1795045"/>
            <a:ext cx="9370280" cy="3719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85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47443" y="1795045"/>
            <a:ext cx="9370280" cy="3719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4698-31D8-42C3-A63C-0FE53E94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19258-E06E-49D6-A190-5FFE8974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4806C-4173-4CB1-9322-3AAF563F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D622F-A3F3-430F-9CFB-0FD68579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09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47443" y="1795045"/>
            <a:ext cx="9370280" cy="3719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99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690185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0183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5804032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804030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0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body" idx="12"/>
          </p:nvPr>
        </p:nvSpPr>
        <p:spPr>
          <a:xfrm>
            <a:off x="690185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0183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5804032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804030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67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body" idx="12"/>
          </p:nvPr>
        </p:nvSpPr>
        <p:spPr>
          <a:xfrm>
            <a:off x="690185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0183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5804032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804030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3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1"/>
          </p:nvPr>
        </p:nvSpPr>
        <p:spPr>
          <a:xfrm>
            <a:off x="5783888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83887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3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1"/>
          </p:nvPr>
        </p:nvSpPr>
        <p:spPr>
          <a:xfrm>
            <a:off x="5783888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83887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744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83887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1"/>
          </p:nvPr>
        </p:nvSpPr>
        <p:spPr>
          <a:xfrm>
            <a:off x="5783888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6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509370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4953027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42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509370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4953027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6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509370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4953027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73C30-E6AE-44F3-8247-09C148D8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21A66-E39C-4268-AB08-54E7D867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D791-784B-4EE2-8A19-E0697F19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6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3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5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476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777437"/>
            <a:ext cx="5797088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47442" y="2118983"/>
            <a:ext cx="579708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5797088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92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7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03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1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4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47B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47B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47B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47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00ED-31C5-417E-A051-859836F6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D558-7693-4FC1-B2AD-1CFB6E61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435E1-E726-49F5-A5FF-883FB096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591FB-AD00-462C-943B-9CACE981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B5F40-FC81-4BB9-BB1D-833D20A3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DF24B-6339-4C22-A53A-09C3393C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3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8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8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8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2"/>
          <p:cNvSpPr/>
          <p:nvPr userDrawn="1"/>
        </p:nvSpPr>
        <p:spPr>
          <a:xfrm>
            <a:off x="27709" y="-13850"/>
            <a:ext cx="5718710" cy="6858884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46075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46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862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61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991E66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991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72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991E66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991E66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991E66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991E66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991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6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091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2"/>
          <p:cNvSpPr/>
          <p:nvPr userDrawn="1"/>
        </p:nvSpPr>
        <p:spPr>
          <a:xfrm>
            <a:off x="0" y="-4264"/>
            <a:ext cx="5718710" cy="6858884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46075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46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60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D545B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8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D545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D545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D545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D545B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0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634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2"/>
          <p:cNvSpPr/>
          <p:nvPr userDrawn="1"/>
        </p:nvSpPr>
        <p:spPr>
          <a:xfrm>
            <a:off x="0" y="-4264"/>
            <a:ext cx="5718710" cy="6872688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59904"/>
              <a:gd name="connsiteX1" fmla="*/ 3622991 w 5708073"/>
              <a:gd name="connsiteY1" fmla="*/ 26 h 6859904"/>
              <a:gd name="connsiteX2" fmla="*/ 5708073 w 5708073"/>
              <a:gd name="connsiteY2" fmla="*/ 3838700 h 6859904"/>
              <a:gd name="connsiteX3" fmla="*/ 4107873 w 5708073"/>
              <a:gd name="connsiteY3" fmla="*/ 6846126 h 6859904"/>
              <a:gd name="connsiteX4" fmla="*/ 0 w 5708073"/>
              <a:gd name="connsiteY4" fmla="*/ 6859904 h 6859904"/>
              <a:gd name="connsiteX5" fmla="*/ 0 w 5708073"/>
              <a:gd name="connsiteY5" fmla="*/ 0 h 68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59904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599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86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1A27-857F-4DBF-9DAE-1AA6BE60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D3A72-AB44-4822-AC4B-AAD3CABBE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D1414-B1AD-4940-BC53-B9724237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548BB-D7F5-463E-8970-2D17FF7E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419B-B6DA-4CC7-958B-BC4DE172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D25C3-D5E7-4338-8B48-CBF9169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46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B2A9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303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B2A9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B2A9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B2A9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B2A9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60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219" y="1247"/>
            <a:ext cx="8495226" cy="5660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8041342" cy="68675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3570" y="2655714"/>
            <a:ext cx="5475199" cy="1454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7200" b="1" i="0" baseline="0">
                <a:solidFill>
                  <a:schemeClr val="bg1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432612" y="-174812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5338482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5653825"/>
            <a:ext cx="12192000" cy="120417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289" y="6099158"/>
            <a:ext cx="283464" cy="27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0" y="6118113"/>
            <a:ext cx="285258" cy="28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52" y="6119010"/>
            <a:ext cx="277794" cy="283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252" y="6017236"/>
            <a:ext cx="487012" cy="48701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0024218" y="6076076"/>
            <a:ext cx="14132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@MCCPA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849264" y="6076076"/>
            <a:ext cx="1173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@MCCC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85408" y="6076075"/>
            <a:ext cx="26111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MontgomeryCountyCC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02147" y="5937577"/>
            <a:ext cx="25100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Montgomery County Community College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69" y="494804"/>
            <a:ext cx="2467809" cy="11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8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35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5" Type="http://schemas.openxmlformats.org/officeDocument/2006/relationships/slideLayout" Target="../slideLayouts/slideLayout34.xml"/><Relationship Id="rId61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93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8BB12-51ED-48A0-9FE5-6F73CC7D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9D9E5-BA40-4F7B-9090-E2403B8D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7D1F-91FE-43E2-810E-43557A45B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A3A0-8A43-4B0F-BDDF-599B802B5F4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E46B0-886E-465B-BFAE-3886D01D2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02B1-A7DA-4B30-BBAB-236E40E21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3677-AAC0-4BE9-A106-A4DDF6E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742" r:id="rId13"/>
    <p:sldLayoutId id="21474837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5CC1A-4B87-4CB7-B51B-7E676F3C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3024D-338E-4859-BA15-BD5668B43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5BAE-6B58-4507-83D3-0C8CD8241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5ABD-31AB-4B13-8C66-7362B50086E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9888-B9C3-41C1-8238-140BDCE2A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B336-8A2D-4CA0-9014-C107C1AA0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7250-9021-46E9-85B0-8052C2F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738" r:id="rId61"/>
    <p:sldLayoutId id="2147483739" r:id="rId62"/>
    <p:sldLayoutId id="2147483740" r:id="rId63"/>
    <p:sldLayoutId id="2147483741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mc3.edu/about-mccc/presidents-office/2022-year-in-review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A29C-BF70-40FE-BD37-95F69EB43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75" y="1977192"/>
            <a:ext cx="6020721" cy="2252996"/>
          </a:xfrm>
        </p:spPr>
        <p:txBody>
          <a:bodyPr lIns="91440" tIns="45720" rIns="91440" bIns="45720" anchor="ctr" anchorCtr="0">
            <a:noAutofit/>
          </a:bodyPr>
          <a:lstStyle/>
          <a:p>
            <a:pPr algn="ctr"/>
            <a:r>
              <a:rPr lang="en-US" sz="4400" dirty="0">
                <a:latin typeface="Branding Semibold" panose="00000700000000000000" pitchFamily="50" charset="0"/>
              </a:rPr>
              <a:t>Annual Update</a:t>
            </a:r>
            <a:br>
              <a:rPr lang="en-US" sz="4400" dirty="0">
                <a:latin typeface="Branding"/>
              </a:rPr>
            </a:br>
            <a:r>
              <a:rPr lang="en-US" sz="2800" dirty="0">
                <a:latin typeface="Branding"/>
              </a:rPr>
              <a:t>Montgomery County Commissioners</a:t>
            </a:r>
            <a:endParaRPr lang="en-US" sz="2800" b="0" dirty="0">
              <a:latin typeface="Branding"/>
            </a:endParaRPr>
          </a:p>
          <a:p>
            <a:pPr algn="ctr"/>
            <a:endParaRPr lang="en-US" sz="2000" b="0" dirty="0">
              <a:latin typeface="Branding Medium"/>
            </a:endParaRPr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E56A6-70D8-42A8-9A85-2FA07F1B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170" y="3488650"/>
            <a:ext cx="5248830" cy="434974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>
                <a:latin typeface="Branding Medium"/>
              </a:rPr>
              <a:t>November 3, </a:t>
            </a:r>
            <a:r>
              <a:rPr lang="en-US" dirty="0">
                <a:latin typeface="Branding Medium"/>
              </a:rPr>
              <a:t>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9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F53A-B9C2-4BA7-AC37-B4648704C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5238" y="1592990"/>
            <a:ext cx="6222533" cy="2872280"/>
          </a:xfrm>
        </p:spPr>
        <p:txBody>
          <a:bodyPr lIns="91440" tIns="45720" rIns="91440" bIns="45720" anchor="ctr" anchorCtr="0">
            <a:normAutofit/>
          </a:bodyPr>
          <a:lstStyle/>
          <a:p>
            <a:pPr algn="ctr"/>
            <a:r>
              <a:rPr lang="en-US" sz="4800" dirty="0">
                <a:latin typeface="Branding"/>
              </a:rPr>
              <a:t>Thank You!</a:t>
            </a:r>
            <a:br>
              <a:rPr lang="en-US" sz="4800" dirty="0">
                <a:latin typeface="Branding"/>
              </a:rPr>
            </a:br>
            <a:br>
              <a:rPr lang="en-US" sz="4800" dirty="0">
                <a:latin typeface="Branding"/>
              </a:rPr>
            </a:br>
            <a:r>
              <a:rPr lang="en-US" sz="2800" dirty="0">
                <a:latin typeface="Branding"/>
              </a:rPr>
              <a:t>View the full report at:</a:t>
            </a:r>
            <a:br>
              <a:rPr lang="en-US" sz="4800" dirty="0">
                <a:latin typeface="Branding"/>
              </a:rPr>
            </a:br>
            <a:r>
              <a:rPr lang="en-US" sz="3600" dirty="0">
                <a:latin typeface="Branding"/>
              </a:rPr>
              <a:t>mc3.edu/YearInReview </a:t>
            </a:r>
            <a:endParaRPr lang="en-US" sz="4800" dirty="0">
              <a:latin typeface="Branding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792F2-0B1B-4DA7-9C0E-B110CAFC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7822"/>
            <a:ext cx="12191967" cy="11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932E-1F33-4146-B480-90FAA416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B6F9F-A327-493D-8360-6836CD401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E99F968F-00D2-4E36-AA88-2B7F3052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" y="0"/>
            <a:ext cx="121813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D03E4-968B-458F-81D5-1D53D7D8A0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765" y="5133069"/>
            <a:ext cx="1526891" cy="15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FB54F0-4620-4A78-91CB-D962BAD08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714" y="1272822"/>
            <a:ext cx="10836840" cy="644499"/>
          </a:xfrm>
        </p:spPr>
        <p:txBody>
          <a:bodyPr/>
          <a:lstStyle/>
          <a:p>
            <a:r>
              <a:rPr lang="en-US" dirty="0"/>
              <a:t>Montgomery County Community College and its Board of Trustees will: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7ABE0-E9A7-49AE-9E60-6507DB42F3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47440" y="2386584"/>
            <a:ext cx="10598241" cy="2866338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randing Medium"/>
              </a:rPr>
              <a:t>Educate</a:t>
            </a:r>
            <a:r>
              <a:rPr lang="en-US" sz="2000" dirty="0">
                <a:latin typeface="Branding Medium"/>
              </a:rPr>
              <a:t> to advance equity, opportunity and social justice in the communities we serve.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randing Medium"/>
              </a:rPr>
              <a:t>Provide</a:t>
            </a:r>
            <a:r>
              <a:rPr lang="en-US" sz="2000" dirty="0">
                <a:latin typeface="Branding Medium"/>
              </a:rPr>
              <a:t> quality, accessible and sustainable learning opportunities.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randing Medium"/>
              </a:rPr>
              <a:t>Innovate</a:t>
            </a:r>
            <a:r>
              <a:rPr lang="en-US" sz="2000" dirty="0">
                <a:latin typeface="Branding Medium"/>
              </a:rPr>
              <a:t> to support student success and the needs of our communities.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randing Medium"/>
              </a:rPr>
              <a:t>Respect </a:t>
            </a:r>
            <a:r>
              <a:rPr lang="en-US" sz="2000" dirty="0">
                <a:latin typeface="Branding Medium"/>
              </a:rPr>
              <a:t>our diverse contributions and lived experiences to cultivate inclusion.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randing Medium"/>
              </a:rPr>
              <a:t>Foster </a:t>
            </a:r>
            <a:r>
              <a:rPr lang="en-US" sz="2000" dirty="0">
                <a:latin typeface="Branding Medium"/>
              </a:rPr>
              <a:t>a culture of empathy, trust, transparency, integrity and accountability.</a:t>
            </a:r>
            <a:endParaRPr lang="en-US" sz="1800" dirty="0">
              <a:latin typeface="Branding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AA9DE-86B3-448E-A333-59ADF3D48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1" y="410920"/>
            <a:ext cx="7978474" cy="6679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Leading Through Our Values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39D91-8D59-426F-B3B3-3985CCA1FD23}"/>
              </a:ext>
            </a:extLst>
          </p:cNvPr>
          <p:cNvSpPr txBox="1"/>
          <p:nvPr/>
        </p:nvSpPr>
        <p:spPr>
          <a:xfrm>
            <a:off x="3047301" y="3062817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A08FCB-2B82-464F-B269-EAB726098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E7D97-FB5D-B7E2-1272-AA489744E4E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latin typeface="Branding Medium"/>
              </a:rPr>
              <a:t>INSERT EVOLVED EQUITY STATEMENT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7E018-A000-F42D-08A8-D4CA869EA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9790021" cy="667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Branding Semibold"/>
              </a:rPr>
              <a:t>Elevating Our Commitment Through Equity, Diversity, and Belonging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F882A-126E-47B5-BFD3-13B3C1FD4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5"/>
          <a:stretch/>
        </p:blipFill>
        <p:spPr>
          <a:xfrm>
            <a:off x="0" y="0"/>
            <a:ext cx="1226327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EF0A9-B149-4E64-A260-72CA67DF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2" y="185843"/>
            <a:ext cx="3057705" cy="3088782"/>
          </a:xfrm>
          <a:prstGeom prst="roundRect">
            <a:avLst>
              <a:gd name="adj" fmla="val 52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92C6C-299B-47BA-A8B3-A48E46485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86" y="3502999"/>
            <a:ext cx="3132133" cy="2930286"/>
          </a:xfrm>
          <a:prstGeom prst="roundRect">
            <a:avLst>
              <a:gd name="adj" fmla="val 82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23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647" y="2879780"/>
            <a:ext cx="3138293" cy="399494"/>
          </a:xfrm>
        </p:spPr>
        <p:txBody>
          <a:bodyPr/>
          <a:lstStyle/>
          <a:p>
            <a:pPr algn="ctr"/>
            <a:r>
              <a:rPr lang="en-US" dirty="0"/>
              <a:t>2022 Graduates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7444" y="3427557"/>
            <a:ext cx="3138292" cy="2277413"/>
          </a:xfrm>
        </p:spPr>
        <p:txBody>
          <a:bodyPr/>
          <a:lstStyle/>
          <a:p>
            <a:r>
              <a:rPr lang="en-US" sz="1800" dirty="0">
                <a:latin typeface="Branding Medium"/>
              </a:rPr>
              <a:t>Largest graduating class in Montco history</a:t>
            </a:r>
            <a:endParaRPr lang="en-US" dirty="0"/>
          </a:p>
          <a:p>
            <a:r>
              <a:rPr lang="en-US" sz="1800" b="1" dirty="0">
                <a:latin typeface="Branding Medium"/>
              </a:rPr>
              <a:t>505</a:t>
            </a:r>
            <a:r>
              <a:rPr lang="en-US" sz="1800" dirty="0">
                <a:latin typeface="Branding Medium"/>
              </a:rPr>
              <a:t> First Generation Graduates</a:t>
            </a:r>
            <a:endParaRPr lang="en-US" sz="1800" dirty="0"/>
          </a:p>
          <a:p>
            <a:r>
              <a:rPr lang="en-US" sz="1800" b="1" dirty="0">
                <a:effectLst/>
                <a:latin typeface="Branding Medium" panose="00000600000000000000" pitchFamily="50" charset="0"/>
                <a:ea typeface="Calibri" panose="020F0502020204030204" pitchFamily="34" charset="0"/>
              </a:rPr>
              <a:t>24% </a:t>
            </a:r>
            <a:r>
              <a:rPr lang="en-US" sz="1800" dirty="0">
                <a:effectLst/>
                <a:latin typeface="Branding Medium" panose="00000600000000000000" pitchFamily="50" charset="0"/>
                <a:ea typeface="Calibri" panose="020F0502020204030204" pitchFamily="34" charset="0"/>
              </a:rPr>
              <a:t>BIPOC Students</a:t>
            </a:r>
            <a:endParaRPr lang="en-US" dirty="0">
              <a:latin typeface="Branding Medium" panose="00000600000000000000" pitchFamily="50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0817" y="1910832"/>
            <a:ext cx="3138295" cy="1053913"/>
          </a:xfrm>
        </p:spPr>
        <p:txBody>
          <a:bodyPr/>
          <a:lstStyle/>
          <a:p>
            <a:pPr algn="ctr"/>
            <a:r>
              <a:rPr lang="en-US" sz="5400" dirty="0">
                <a:latin typeface="Branding"/>
              </a:rPr>
              <a:t>1,606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7785865" y="2846307"/>
            <a:ext cx="3138293" cy="399494"/>
          </a:xfrm>
        </p:spPr>
        <p:txBody>
          <a:bodyPr/>
          <a:lstStyle/>
          <a:p>
            <a:pPr algn="ctr"/>
            <a:r>
              <a:rPr lang="en-US" dirty="0"/>
              <a:t>Return on Investment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2"/>
          </p:nvPr>
        </p:nvSpPr>
        <p:spPr>
          <a:xfrm>
            <a:off x="4264776" y="3379623"/>
            <a:ext cx="3400288" cy="1862087"/>
          </a:xfrm>
        </p:spPr>
        <p:txBody>
          <a:bodyPr>
            <a:noAutofit/>
          </a:bodyPr>
          <a:lstStyle/>
          <a:p>
            <a:r>
              <a:rPr lang="en-US" sz="1800" dirty="0"/>
              <a:t>Operations Spending</a:t>
            </a:r>
            <a:endParaRPr lang="en-US" dirty="0"/>
          </a:p>
          <a:p>
            <a:r>
              <a:rPr lang="en-US" sz="1800" dirty="0"/>
              <a:t>Construction Spending</a:t>
            </a:r>
          </a:p>
          <a:p>
            <a:r>
              <a:rPr lang="en-US" sz="1800" dirty="0"/>
              <a:t>Student Spending</a:t>
            </a:r>
          </a:p>
          <a:p>
            <a:r>
              <a:rPr lang="en-US" sz="1800" dirty="0"/>
              <a:t>Alumni Impact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3843455" y="2720311"/>
            <a:ext cx="3924580" cy="533863"/>
          </a:xfrm>
        </p:spPr>
        <p:txBody>
          <a:bodyPr/>
          <a:lstStyle/>
          <a:p>
            <a:pPr algn="ctr"/>
            <a:r>
              <a:rPr lang="en-US" dirty="0"/>
              <a:t>Total County Economic Impact FY22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47439" y="352847"/>
            <a:ext cx="8807573" cy="1221960"/>
          </a:xfrm>
        </p:spPr>
        <p:txBody>
          <a:bodyPr>
            <a:normAutofit/>
          </a:bodyPr>
          <a:lstStyle/>
          <a:p>
            <a:r>
              <a:rPr lang="en-US" sz="4800" dirty="0"/>
              <a:t>By the Numbers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41500A-78B9-4609-A696-5848BAC90ADD}"/>
              </a:ext>
            </a:extLst>
          </p:cNvPr>
          <p:cNvSpPr txBox="1"/>
          <p:nvPr/>
        </p:nvSpPr>
        <p:spPr>
          <a:xfrm>
            <a:off x="2745876" y="2149014"/>
            <a:ext cx="609447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Branding" charset="0"/>
              </a:rPr>
              <a:t>$486.6 million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0CB6BC-7A38-4719-891A-67F3EC5BD18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718895" y="2067915"/>
            <a:ext cx="3138293" cy="865439"/>
          </a:xfrm>
        </p:spPr>
        <p:txBody>
          <a:bodyPr/>
          <a:lstStyle/>
          <a:p>
            <a:r>
              <a:rPr lang="en-US" sz="5400" dirty="0"/>
              <a:t>2:1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9DFA3A7-1E26-404E-BAE9-B091A50EB7BE}"/>
              </a:ext>
            </a:extLst>
          </p:cNvPr>
          <p:cNvSpPr txBox="1">
            <a:spLocks/>
          </p:cNvSpPr>
          <p:nvPr/>
        </p:nvSpPr>
        <p:spPr>
          <a:xfrm>
            <a:off x="7665064" y="3406833"/>
            <a:ext cx="3400288" cy="1862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 every $1.00 invested in MCCC, taxpayers will receive a cumulative value of $2.20 over the course of the students’ working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8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7ABE0-E9A7-49AE-9E60-6507DB42F3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486" y="1303679"/>
            <a:ext cx="10598241" cy="4788202"/>
          </a:xfrm>
        </p:spPr>
        <p:txBody>
          <a:bodyPr lIns="91440" tIns="45720" rIns="91440" bIns="45720" anchor="t">
            <a:noAutofit/>
          </a:bodyPr>
          <a:lstStyle/>
          <a:p>
            <a:endParaRPr lang="en-US" sz="2400" b="1" dirty="0">
              <a:latin typeface="Branding Medium"/>
            </a:endParaRPr>
          </a:p>
          <a:p>
            <a:r>
              <a:rPr lang="en-US" b="1" dirty="0">
                <a:latin typeface="Branding Medium"/>
              </a:rPr>
              <a:t>The Challenger Learning Center</a:t>
            </a:r>
          </a:p>
          <a:p>
            <a:r>
              <a:rPr lang="en-US" b="1" dirty="0">
                <a:latin typeface="Branding Medium"/>
              </a:rPr>
              <a:t>Advancing Montco Program</a:t>
            </a:r>
            <a:endParaRPr lang="en-US" b="1" dirty="0"/>
          </a:p>
          <a:p>
            <a:r>
              <a:rPr lang="en-US" b="1" dirty="0">
                <a:latin typeface="Branding Medium"/>
              </a:rPr>
              <a:t>Student Wellness Center</a:t>
            </a:r>
            <a:endParaRPr lang="en-US" b="1" dirty="0"/>
          </a:p>
          <a:p>
            <a:r>
              <a:rPr lang="en-US" b="1" dirty="0">
                <a:latin typeface="Branding Medium"/>
              </a:rPr>
              <a:t>Redefining Apprenticeships</a:t>
            </a:r>
            <a:endParaRPr lang="en-US" b="1" dirty="0"/>
          </a:p>
          <a:p>
            <a:r>
              <a:rPr lang="en-US" b="1" dirty="0">
                <a:latin typeface="Branding Medium"/>
              </a:rPr>
              <a:t>FEMA Disaster Recovery Site</a:t>
            </a:r>
            <a:endParaRPr lang="en-US" b="1" dirty="0"/>
          </a:p>
          <a:p>
            <a:endParaRPr lang="en-US" dirty="0"/>
          </a:p>
          <a:p>
            <a:pPr lvl="1"/>
            <a:r>
              <a:rPr lang="en-US" sz="1800" b="0" dirty="0">
                <a:latin typeface="Branding Medium"/>
              </a:rPr>
              <a:t>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>
              <a:latin typeface="Branding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AA9DE-86B3-448E-A333-59ADF3D48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455" y="340695"/>
            <a:ext cx="9189041" cy="6679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Inspiration through 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39D91-8D59-426F-B3B3-3985CCA1FD23}"/>
              </a:ext>
            </a:extLst>
          </p:cNvPr>
          <p:cNvSpPr txBox="1"/>
          <p:nvPr/>
        </p:nvSpPr>
        <p:spPr>
          <a:xfrm>
            <a:off x="999045" y="292894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73598-2932-4F7C-9267-F3A41883E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625" y="2838810"/>
            <a:ext cx="3085091" cy="1789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6113-681D-419B-91C7-598940589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169" y="1413501"/>
            <a:ext cx="1504055" cy="2584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BAEDB-5FEC-47D1-959C-A8CABA62AF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559" y="4277319"/>
            <a:ext cx="1831665" cy="1292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BFF608-9042-46CE-BA8E-EE46ECE06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653" y="4776046"/>
            <a:ext cx="3085091" cy="1520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0D77D4-3BD8-45CA-83BE-229577BBF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689" y="975324"/>
            <a:ext cx="1486961" cy="17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3383C-3200-4059-8AD0-C9C11C775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407" y="331143"/>
            <a:ext cx="7978474" cy="6679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Federal Stimulus Stewardship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80577-90D7-4169-AC9A-BBE0D74C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360" y="1005568"/>
            <a:ext cx="6535757" cy="827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89155-29FB-4C7D-B0E1-603B6F521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536" y="1990420"/>
            <a:ext cx="3953256" cy="4616555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7B3FD-41CD-4612-A3B9-67EDFB467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63" y="1902203"/>
            <a:ext cx="4715676" cy="46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E6A0-74ED-477A-BB61-A925B66CB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181" y="416073"/>
            <a:ext cx="7978474" cy="6630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Leader in Student Civic Engagement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9C6FE-C140-46B9-8AFA-9D7FF1C99428}"/>
              </a:ext>
            </a:extLst>
          </p:cNvPr>
          <p:cNvSpPr txBox="1"/>
          <p:nvPr/>
        </p:nvSpPr>
        <p:spPr>
          <a:xfrm>
            <a:off x="373063" y="1513040"/>
            <a:ext cx="5202936" cy="42011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dirty="0"/>
              <a:t>Highest 2020 student voter registration and voter turnout among PA 2-year schools.</a:t>
            </a:r>
            <a:endParaRPr lang="en-US"/>
          </a:p>
          <a:p>
            <a:endParaRPr lang="en-US" sz="2100" dirty="0">
              <a:cs typeface="Calibri" panose="020F0502020204030204"/>
            </a:endParaRPr>
          </a:p>
          <a:p>
            <a:r>
              <a:rPr lang="en-US" sz="2100" dirty="0"/>
              <a:t>Voter Friendly Campus designation for 2021-2022 (Campus Vote Project)</a:t>
            </a:r>
            <a:endParaRPr lang="en-US" sz="2100" dirty="0">
              <a:cs typeface="Calibri" panose="020F0502020204030204"/>
            </a:endParaRPr>
          </a:p>
          <a:p>
            <a:pPr lvl="1"/>
            <a:endParaRPr lang="en-US" sz="2100" dirty="0">
              <a:cs typeface="Calibri" panose="020F0502020204030204"/>
            </a:endParaRPr>
          </a:p>
          <a:p>
            <a:r>
              <a:rPr lang="en-US" sz="2100" dirty="0"/>
              <a:t>Silver Seal of Excellence in Voter Engagement (ALL-IN Democracy Challenge)</a:t>
            </a:r>
            <a:endParaRPr lang="en-US" sz="2100" dirty="0">
              <a:cs typeface="Calibri" panose="020F0502020204030204"/>
            </a:endParaRPr>
          </a:p>
          <a:p>
            <a:pPr lvl="1"/>
            <a:endParaRPr lang="en-US" sz="2100" dirty="0">
              <a:cs typeface="Calibri" panose="020F0502020204030204"/>
            </a:endParaRPr>
          </a:p>
          <a:p>
            <a:r>
              <a:rPr lang="en-US" sz="2100" dirty="0"/>
              <a:t>Campus visit by Acting Secretary of the Commonwealth Leigh Chapman</a:t>
            </a:r>
            <a:endParaRPr lang="en-US" sz="21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260B35-10DC-4FF8-895C-1A677BE2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16" y="1194452"/>
            <a:ext cx="2714229" cy="1907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0ABE35-9367-4E39-A7DA-EDEE55E6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98" y="1253709"/>
            <a:ext cx="2428597" cy="1673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C52863-9C51-40B2-91E0-72A0A6196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090" y="4870901"/>
            <a:ext cx="1219370" cy="1590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EA9421-41CF-4691-A61D-F0A6BF23C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274" y="3133760"/>
            <a:ext cx="1267002" cy="1629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193290-C431-49E0-B64D-749CC57BBE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716" y="3128619"/>
            <a:ext cx="2499884" cy="33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FB54F0-4620-4A78-91CB-D962BAD08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61" y="1132827"/>
            <a:ext cx="9189042" cy="620026"/>
          </a:xfrm>
        </p:spPr>
        <p:txBody>
          <a:bodyPr/>
          <a:lstStyle/>
          <a:p>
            <a:r>
              <a:rPr lang="en-US" sz="3200" dirty="0"/>
              <a:t>Coming Soon…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7ABE0-E9A7-49AE-9E60-6507DB42F3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4961" y="1903925"/>
            <a:ext cx="10598241" cy="29034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200" b="1" dirty="0">
                <a:latin typeface="Branding Medium"/>
              </a:rPr>
              <a:t>Student Wellness Center Opening</a:t>
            </a:r>
            <a:endParaRPr lang="en-US" dirty="0"/>
          </a:p>
          <a:p>
            <a:r>
              <a:rPr lang="en-US" sz="2200" b="1" dirty="0">
                <a:latin typeface="Branding Medium"/>
              </a:rPr>
              <a:t>Science Center Grand Reopening</a:t>
            </a:r>
            <a:endParaRPr lang="en-US" sz="2200" dirty="0">
              <a:latin typeface="Branding Medium"/>
            </a:endParaRPr>
          </a:p>
          <a:p>
            <a:r>
              <a:rPr lang="en-US" sz="2200" b="1" dirty="0">
                <a:latin typeface="Branding Medium"/>
              </a:rPr>
              <a:t>Pottstown Campus Redesign</a:t>
            </a:r>
            <a:endParaRPr lang="en-US" sz="2200" b="1" dirty="0"/>
          </a:p>
          <a:p>
            <a:pPr lvl="1"/>
            <a:r>
              <a:rPr lang="en-US" sz="1800" b="0" dirty="0">
                <a:latin typeface="Branding Medium"/>
              </a:rPr>
              <a:t>Greenspace, Trails &amp; Gateway project</a:t>
            </a:r>
          </a:p>
          <a:p>
            <a:pPr lvl="1"/>
            <a:r>
              <a:rPr lang="en-US" sz="1800" b="0" dirty="0">
                <a:latin typeface="Branding Medium"/>
              </a:rPr>
              <a:t>South Hall Renovations</a:t>
            </a:r>
          </a:p>
          <a:p>
            <a:pPr lvl="1"/>
            <a:r>
              <a:rPr lang="en-US" sz="1800" b="0" dirty="0">
                <a:latin typeface="Branding Medium"/>
              </a:rPr>
              <a:t>Science on a Sphere</a:t>
            </a:r>
          </a:p>
          <a:p>
            <a:pPr lvl="1"/>
            <a:r>
              <a:rPr lang="en-US" sz="1800" b="0" dirty="0">
                <a:latin typeface="Branding Medium"/>
              </a:rPr>
              <a:t>Voyage Mark II Solar System Exhibit</a:t>
            </a:r>
          </a:p>
          <a:p>
            <a:r>
              <a:rPr lang="en-US" sz="2200" b="1" dirty="0">
                <a:latin typeface="Branding Medium"/>
              </a:rPr>
              <a:t>Hospitality Institute Opening</a:t>
            </a:r>
          </a:p>
          <a:p>
            <a:r>
              <a:rPr lang="en-US" sz="2200" b="1" dirty="0">
                <a:latin typeface="Branding Medium"/>
              </a:rPr>
              <a:t>Blue Bell Athletic Fields Upgrade</a:t>
            </a:r>
            <a:endParaRPr lang="en-US" dirty="0">
              <a:latin typeface="Branding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AA9DE-86B3-448E-A333-59ADF3D48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89" y="418276"/>
            <a:ext cx="10983144" cy="667984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Transforming the Educational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39D91-8D59-426F-B3B3-3985CCA1FD23}"/>
              </a:ext>
            </a:extLst>
          </p:cNvPr>
          <p:cNvSpPr txBox="1"/>
          <p:nvPr/>
        </p:nvSpPr>
        <p:spPr>
          <a:xfrm>
            <a:off x="3047301" y="306281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93BE3-EE8D-49AF-9712-728E53FDD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602" y="1547345"/>
            <a:ext cx="2409148" cy="2309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3CC02-C615-44D7-B301-8E4EBE83C3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87" y="2098620"/>
            <a:ext cx="2409148" cy="229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A4C5A4-C24A-434D-B2FA-41AFD9242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61" y="4579459"/>
            <a:ext cx="3717659" cy="20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cto_Presentation-Template_v3" id="{52690F16-E7DF-5E40-B7A0-528C90BCE0A2}" vid="{3177AD7B-96C6-FA41-B04D-8DD86C0E185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6115</TotalTime>
  <Words>424</Words>
  <Application>Microsoft Office PowerPoint</Application>
  <PresentationFormat>Widescreen</PresentationFormat>
  <Paragraphs>85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Branding</vt:lpstr>
      <vt:lpstr>Branding Medium</vt:lpstr>
      <vt:lpstr>Branding Semibold</vt:lpstr>
      <vt:lpstr>Calibri</vt:lpstr>
      <vt:lpstr>Calibri Light</vt:lpstr>
      <vt:lpstr>Century Gothic</vt:lpstr>
      <vt:lpstr>Times New Roman</vt:lpstr>
      <vt:lpstr>Wingdings</vt:lpstr>
      <vt:lpstr>Office Theme</vt:lpstr>
      <vt:lpstr>1_Office Theme</vt:lpstr>
      <vt:lpstr>2_Office Theme</vt:lpstr>
      <vt:lpstr>Annual Update Montgomery County Commissioners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View the full report at: mc3.edu/YearInReview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Bettinger</dc:creator>
  <cp:lastModifiedBy>Michael Bettinger</cp:lastModifiedBy>
  <cp:revision>5</cp:revision>
  <dcterms:created xsi:type="dcterms:W3CDTF">2022-10-10T14:54:18Z</dcterms:created>
  <dcterms:modified xsi:type="dcterms:W3CDTF">2022-11-01T16:47:57Z</dcterms:modified>
</cp:coreProperties>
</file>